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4" r:id="rId11"/>
    <p:sldId id="265" r:id="rId12"/>
    <p:sldId id="283" r:id="rId13"/>
    <p:sldId id="266" r:id="rId14"/>
    <p:sldId id="284" r:id="rId15"/>
    <p:sldId id="267" r:id="rId16"/>
    <p:sldId id="285" r:id="rId17"/>
    <p:sldId id="271" r:id="rId18"/>
    <p:sldId id="272" r:id="rId19"/>
    <p:sldId id="286" r:id="rId20"/>
    <p:sldId id="273" r:id="rId21"/>
    <p:sldId id="274" r:id="rId22"/>
    <p:sldId id="275" r:id="rId23"/>
    <p:sldId id="276" r:id="rId24"/>
    <p:sldId id="277" r:id="rId25"/>
    <p:sldId id="287" r:id="rId26"/>
    <p:sldId id="278" r:id="rId27"/>
    <p:sldId id="279" r:id="rId28"/>
    <p:sldId id="280" r:id="rId29"/>
    <p:sldId id="288" r:id="rId30"/>
    <p:sldId id="28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789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6E3058-EC8D-43AE-83C6-8D364D5F9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44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F3D35-EC2E-4702-807F-217D2E22F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19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09523-6497-4643-BFB4-77BACF505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1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1DF71-E499-4A06-8383-F2194E7642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748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A86BE-1087-4734-A801-7D45E50E0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0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DD804-5D99-47D0-9B64-16BF4F2FB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C8D1-37A8-4F4A-B47F-BE04A518D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07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9E4D-1BB9-462C-8F61-60B5F714D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66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3C749-3F38-41A3-B48F-E4FB741CD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13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C4227-EB2A-4EB5-8747-907801C5F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1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F1A94-069D-4697-9D21-BC47548E8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4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8EC9E-ACAD-41ED-9685-5561D0475E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82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2E6B3-808A-4C48-8B4E-2D5734F77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26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B945-7BFF-4704-9A3C-ADB7F010A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1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686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6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6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87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368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B550A601-6092-46BA-9739-891CD1064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Абсолютизм в Испании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88913"/>
            <a:ext cx="5327650" cy="6553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Защитники веры и папского престола.</a:t>
            </a:r>
            <a:r>
              <a:rPr lang="ru-RU" sz="2000" b="1" dirty="0" smtClean="0"/>
              <a:t> </a:t>
            </a:r>
            <a:r>
              <a:rPr lang="ru-RU" sz="2000" dirty="0" smtClean="0"/>
              <a:t>При Карле </a:t>
            </a:r>
            <a:r>
              <a:rPr lang="en-US" sz="2000" dirty="0" smtClean="0"/>
              <a:t>I </a:t>
            </a:r>
            <a:r>
              <a:rPr lang="ru-RU" sz="2000" dirty="0" smtClean="0"/>
              <a:t>Испания, как и вся его держава, была главной опорой католической церкви и папства. Со времен Реконкисты церковь играла здесь огромную роль.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Она обладала обширными землями и сильной организацией в виде многочисленных духовно-рыцарских орденов, главой которых в 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XVI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веке был король</a:t>
            </a:r>
            <a:r>
              <a:rPr lang="ru-RU" sz="2000" dirty="0" smtClean="0"/>
              <a:t>. Карл </a:t>
            </a:r>
            <a:r>
              <a:rPr lang="en-US" sz="2000" dirty="0" smtClean="0"/>
              <a:t>I </a:t>
            </a:r>
            <a:r>
              <a:rPr lang="ru-RU" sz="2000" dirty="0" smtClean="0"/>
              <a:t>также видел себя неутомимым рыцарем — защитником веры. Он вел постоянные войны с турками, подступавшими к землям императора на востоке Европы (в Австрии и Венгрии) и угрожавшими его испанским и итальянским владениям в Средиземном море.</a:t>
            </a:r>
          </a:p>
        </p:txBody>
      </p:sp>
      <p:pic>
        <p:nvPicPr>
          <p:cNvPr id="12292" name="Picture 9" descr="карл 5 испанский"/>
          <p:cNvPicPr>
            <a:picLocks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950" y="188913"/>
            <a:ext cx="38354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0"/>
            <a:ext cx="4759325" cy="6669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Не меньше хлопот, чем мусульмане, императору доставляли </a:t>
            </a:r>
            <a:r>
              <a:rPr lang="ru-RU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еретики среди его подданных — лютеране в Германии и кальвинисты в Нидерландах.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Перед лицом распространявшегося по всей Европе протестантизма Карл </a:t>
            </a:r>
            <a:r>
              <a:rPr lang="en-US" sz="2800" dirty="0" smtClean="0"/>
              <a:t>I </a:t>
            </a:r>
            <a:r>
              <a:rPr lang="ru-RU" sz="2800" dirty="0" smtClean="0"/>
              <a:t>как глава крупнейшей католической державы </a:t>
            </a:r>
            <a:r>
              <a:rPr lang="ru-RU" sz="2800" b="1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взял на себя миссию подавления ереси.</a:t>
            </a:r>
            <a:r>
              <a:rPr lang="ru-RU" sz="2800" dirty="0" smtClean="0"/>
              <a:t> </a:t>
            </a:r>
          </a:p>
        </p:txBody>
      </p:sp>
      <p:pic>
        <p:nvPicPr>
          <p:cNvPr id="13316" name="Picture 7" descr="шествие к месту казни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76825" y="115888"/>
            <a:ext cx="3951288" cy="2935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Суды инквизиции, пытки и аутодафе, слежка за инакомыслящими и сожжение запрещенных книг создавали в Испании удушливую атмосферу страха.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4339" name="Picture 10" descr="сожжение иеронима пражского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3038475"/>
            <a:ext cx="5472112" cy="3689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1403350" y="115888"/>
            <a:ext cx="7283450" cy="4105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Однако жестокие преследования протестантов не принесли результатов. </a:t>
            </a:r>
            <a:r>
              <a:rPr lang="ru-RU" sz="24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 сумев победить не­мецких князей-лютеран, усталый и постаревший Карл в 1555 году отрекся от своих корон.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Власть над Испанией, ее колониями в Америке, Неаполитанским королевством в Италии и Нидерландами досталась его сыну Филиппу </a:t>
            </a:r>
            <a:r>
              <a:rPr lang="en-US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5688012" cy="6335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Филипп мало походил на отца. Он редко покидал Испанию, стараясь править на расстоянии, из своего кабинета, и в одиночку.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 Он просматривал все до единого донесения, поступавшие в Мадрид, на каждом оставлял замечания и распоряжения, а сколько-нибудь важные решения принимал только сам. У такой манеры правления были свои достоинства, но она вряд ли годилась для империи, раскинувшейся по берегам двух океанов. Медлительность власти вошла в поговорку: «Если бы Смерть приходила к нам из Мадрида, мы жили бы дольше».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pic>
        <p:nvPicPr>
          <p:cNvPr id="15364" name="Picture 7" descr="Филипп 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40425" y="188913"/>
            <a:ext cx="3054350" cy="5360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Перед Филиппом стояли </a:t>
            </a:r>
            <a:r>
              <a:rPr lang="ru-RU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две связанные между собой задачи</a:t>
            </a:r>
            <a:r>
              <a:rPr lang="ru-RU" sz="2800" dirty="0" smtClean="0"/>
              <a:t>, характерные для всех «новых монархий» XVI века.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Он стремился отменить местные привилегии, чтобы править одинаково послушной страной, и искоренить религиозное инакомыслие.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/>
              <a:t>В XVI веке религия была неотделима от политики, и для любого монарха терпимое отношение к «ересям» равнялось смерти. Но благочестие Филиппа не было показным, и он редко шел на уступки в вопросах веры ради политической выгоды.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3933825"/>
            <a:ext cx="8856662" cy="27352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Мрачный хозяин Эскориала.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Филипп </a:t>
            </a:r>
            <a:r>
              <a:rPr lang="en-US" sz="2400" dirty="0" smtClean="0"/>
              <a:t>II </a:t>
            </a:r>
            <a:r>
              <a:rPr lang="ru-RU" sz="2400" dirty="0" smtClean="0"/>
              <a:t>(1555— 1598) был еще более фанатичным католиком, чем его отец. Внешне непривлекательный, слабый и болезненный, он тем не менее наводил страх на своих подданных. Король был уверен в божественном характере своей власти и, чтобы дать ей достойное обрамление, посреди пустынного плоскогорья построил новую резиденцию — величественный дворец-усыпальницу Эскориал.</a:t>
            </a:r>
          </a:p>
        </p:txBody>
      </p:sp>
      <p:pic>
        <p:nvPicPr>
          <p:cNvPr id="17412" name="Picture 8" descr="вид на дворец Эскориал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84488" y="30163"/>
            <a:ext cx="6259512" cy="3903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107950" y="233363"/>
            <a:ext cx="3455988" cy="662463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Характер короля отбросил тень и на его создание. Эскориал всегда незаслуженно называли мрачным, вспоминая, как испанский король плел в нем паутину интриг, вынашивая планы расправы с еретиками. При нем инквизиция сожгла сотни сторонников Реформации. Филипп </a:t>
            </a:r>
            <a:r>
              <a:rPr lang="en-US" sz="2000" dirty="0" smtClean="0"/>
              <a:t>II </a:t>
            </a:r>
            <a:r>
              <a:rPr lang="ru-RU" sz="2000" dirty="0" smtClean="0"/>
              <a:t>был печально известен словами: </a:t>
            </a:r>
            <a:r>
              <a:rPr lang="ru-RU" sz="2000" i="1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Я бы предпочел вовсе не иметь подданных, чем иметь в качестве таковых еретиков.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18436" name="Picture 9" descr="Эскориал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08400" y="115888"/>
            <a:ext cx="5254625" cy="3941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507412" cy="6335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Король верил, что Господь избрал его орудием в борьбе с еретиками</a:t>
            </a:r>
            <a:r>
              <a:rPr lang="ru-RU" sz="2400" dirty="0" smtClean="0"/>
              <a:t>, но победа чаще доставалась им.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Так случилось во Франции, где в религиозных войнах между католиками и кальвинистами Испания поддержала католиков, а Англия — протестантов.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 Враги Филиппа </a:t>
            </a:r>
            <a:r>
              <a:rPr lang="en-US" sz="2400" dirty="0" smtClean="0"/>
              <a:t>II </a:t>
            </a:r>
            <a:r>
              <a:rPr lang="ru-RU" sz="2400" dirty="0" smtClean="0"/>
              <a:t>восторжествовали, и предводитель кальвинистов стал королем Франции Генрихом </a:t>
            </a:r>
            <a:r>
              <a:rPr lang="en-US" sz="2400" dirty="0" smtClean="0"/>
              <a:t>IV</a:t>
            </a:r>
            <a:r>
              <a:rPr lang="ru-RU" sz="24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Единственную крупную победу над врагами веры Испания вместе с Венецией одержала в морской битве с турками при </a:t>
            </a:r>
            <a:r>
              <a:rPr lang="ru-RU" sz="2400" dirty="0" err="1" smtClean="0"/>
              <a:t>Лепанто</a:t>
            </a:r>
            <a:r>
              <a:rPr lang="ru-RU" sz="2400" dirty="0" smtClean="0"/>
              <a:t> в 1571 году.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Внешняя политика, подчиненная одной цели — насаждению католицизма</a:t>
            </a:r>
            <a:r>
              <a:rPr lang="ru-RU" sz="2400" dirty="0" smtClean="0"/>
              <a:t>, разоряла Испанию. Во второй половине </a:t>
            </a:r>
            <a:r>
              <a:rPr lang="en-US" sz="2400" dirty="0" smtClean="0"/>
              <a:t>XVI </a:t>
            </a:r>
            <a:r>
              <a:rPr lang="ru-RU" sz="2400" dirty="0" smtClean="0"/>
              <a:t>века она вступила в полосу долгого экономического упадка.  </a:t>
            </a:r>
            <a:r>
              <a:rPr lang="ru-RU" sz="2400" dirty="0" err="1" smtClean="0"/>
              <a:t>Габсбургский</a:t>
            </a:r>
            <a:r>
              <a:rPr lang="ru-RU" sz="2400" dirty="0" smtClean="0"/>
              <a:t> «колосс» терял силы, он навсегда лишился безраздельного господства над морями. Но самый тяжелый удар был нанесен ему в Нидерландах, там, где сходились важнейшие «кровеносные сосуды», питавшие католическую державу, где были сосредоточены ее производство и торговля.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5888"/>
            <a:ext cx="3095625" cy="6553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НИДЕРЛАНДЫ ПРОТИВ ИСПАНИИ________________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Нидерланды (буквально: низовые земли) всегда были жемчужиной в короне Габсбургов.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17 провинций, лежавших в низовьях Мааса, Шельды и Рейна, являлись одним из самых густонаселенных и процветающих регионов Европы. </a:t>
            </a:r>
          </a:p>
        </p:txBody>
      </p:sp>
      <p:pic>
        <p:nvPicPr>
          <p:cNvPr id="20484" name="Picture 7" descr="picture"/>
          <p:cNvPicPr preferRelativeResize="0">
            <a:picLocks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76600" y="188913"/>
            <a:ext cx="4895850" cy="6553200"/>
          </a:xfrm>
          <a:solidFill>
            <a:srgbClr val="FFFFFF"/>
          </a:solidFill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25" y="692150"/>
            <a:ext cx="4244975" cy="5438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Центральные земли, Брабант и Фландрия, издавна славились сукноделием, северные, Голландия и Зеландия, были центрами торговли, кораблестроения и рыболовства; сельскохозяйственный юг поставлял продовольствие. И в городском и в сельском производстве довольно быстро развивались раннекапиталистические отношения.</a:t>
            </a:r>
          </a:p>
          <a:p>
            <a:pPr eaLnBrk="1" hangingPunct="1">
              <a:defRPr/>
            </a:pPr>
            <a:endParaRPr lang="ru-RU" sz="2000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2205038"/>
            <a:ext cx="4327525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Нидерланды занимали особое место в системе международной торговли: здесь пересекались морские и сухопутные пути, ведущие из Западной Ев­ропы на Балтику, в Скандинавию, в Англию и Московию. В крупных городах и портах возникло множество банков, ростовщических контор и бирж; ведущим финансовым центром Нидерландов был Антверпен.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5888"/>
            <a:ext cx="5580063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На рубеже </a:t>
            </a:r>
            <a:r>
              <a:rPr lang="en-US" sz="1800" dirty="0" smtClean="0"/>
              <a:t>XV</a:t>
            </a:r>
            <a:r>
              <a:rPr lang="ru-RU" sz="1800" dirty="0" smtClean="0"/>
              <a:t>—</a:t>
            </a:r>
            <a:r>
              <a:rPr lang="en-US" sz="1800" dirty="0" smtClean="0"/>
              <a:t>XVI </a:t>
            </a:r>
            <a:r>
              <a:rPr lang="ru-RU" sz="1800" dirty="0" smtClean="0"/>
              <a:t>веков в Западной Европе сложилась новая форма государственной власти — </a:t>
            </a:r>
            <a:r>
              <a:rPr lang="ru-RU" sz="20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абсолютная монархия.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Ее отличительная черта — практически неограниченное личное правление государя.</a:t>
            </a:r>
            <a:r>
              <a:rPr lang="ru-RU" sz="1800" dirty="0" smtClean="0"/>
              <a:t> Он нередко отказывался от созыва сословно-представительных органов, а в проведении своей политики опирался на </a:t>
            </a:r>
            <a:r>
              <a:rPr lang="ru-RU" sz="1800" i="1" dirty="0" smtClean="0"/>
              <a:t>бюрократический аппарат, </a:t>
            </a:r>
            <a:r>
              <a:rPr lang="ru-RU" sz="1800" dirty="0" smtClean="0"/>
              <a:t>состоявший из чиновников, получавших жалованье из казны и потому преданных монархии.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Важными рычагами управления в руках короля были также </a:t>
            </a:r>
            <a:r>
              <a:rPr lang="ru-RU" sz="18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централизованная финансовая система </a:t>
            </a:r>
            <a:r>
              <a:rPr lang="ru-RU" sz="1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 </a:t>
            </a:r>
            <a:r>
              <a:rPr lang="ru-RU" sz="18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регулярная армия нового образца.</a:t>
            </a:r>
            <a:r>
              <a:rPr lang="ru-RU" sz="1800" i="1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dirty="0" smtClean="0"/>
              <a:t> </a:t>
            </a:r>
            <a:r>
              <a:rPr lang="ru-RU" sz="1800" dirty="0" smtClean="0"/>
              <a:t>В эпоху абсолютизма подданным внушали, что король получает власть непосредственно от Бога и является гарантом порядка и справедливости на земле. Любые попытки сопротивления монарху объявлялись недопустимыми. Более того, государи старались создать впечатление, что они отличаются от обычных смертных и по своей природе ближе к богам.</a:t>
            </a:r>
          </a:p>
        </p:txBody>
      </p:sp>
      <p:pic>
        <p:nvPicPr>
          <p:cNvPr id="4100" name="Picture 7" descr="Генрих VIII"/>
          <p:cNvPicPr>
            <a:picLocks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9088" y="333375"/>
            <a:ext cx="3244850" cy="5792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Неудивительно, что именно Нидерланды давали самые большие доходы в казну империи Габсбургов. Карл </a:t>
            </a:r>
            <a:r>
              <a:rPr lang="en-US" sz="2000" smtClean="0"/>
              <a:t>V </a:t>
            </a:r>
            <a:r>
              <a:rPr lang="ru-RU" sz="2000" smtClean="0"/>
              <a:t>получал оттуда около 2 млн. гульденов в год, в то время как Испания давала ему не более 500 тыс. Однако к середине </a:t>
            </a:r>
            <a:r>
              <a:rPr lang="en-US" sz="2000" smtClean="0"/>
              <a:t>XVI </a:t>
            </a:r>
            <a:r>
              <a:rPr lang="ru-RU" sz="2000" smtClean="0"/>
              <a:t>века и эта северо-западная окраина империи стала причинять беспокойство Карлу. В Нидерландах зрело недовольство тем, что страной управляют иноземцы, а ее богатства выкачивает Испания.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К тому же здесь стало распространяться лютеранство, а позднее — кальвинизм.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Вступлением в 1556 г. на испанский престол Филиппа II, которому после раздела империи достались Нидерланды, оппозиционные настроения в стране усилились.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 Испании к этому времени уже вполне определилась победа феодальной реакции над слабыми ростками капитализма. </a:t>
            </a:r>
            <a:r>
              <a:rPr lang="ru-RU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Господствующий класс феодалов строил своё благосостояние на ограблении подвластных стран, к числу которых принадлежали и Нидерланды</a:t>
            </a:r>
            <a:r>
              <a:rPr lang="ru-RU" sz="2000" smtClean="0"/>
              <a:t>. Планы Филиппа II подчинить феодально-католической реакции всю Европу являлись отражением тех целей, которые ставили перед собой реакционные испанские феодалы.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60350"/>
            <a:ext cx="8578850" cy="640873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Филипп II c самого начала решил установить в Нидерландах бюрократическую систему испанского абсолютизма с целью полного экономического, политического и религиозного подчинения страны.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Для достижения этой цели испанское правительство наметило следующие мероприятия: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CFFCC"/>
                </a:solidFill>
              </a:rPr>
              <a:t>1. увеличение количества испанских войск в стране;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CFFCC"/>
                </a:solidFill>
              </a:rPr>
              <a:t>2.  сосредоточение фактической власти в руках узкого состава государственного совета (</a:t>
            </a:r>
            <a:r>
              <a:rPr lang="ru-RU" sz="2000" dirty="0" err="1" smtClean="0">
                <a:solidFill>
                  <a:srgbClr val="CCFFCC"/>
                </a:solidFill>
              </a:rPr>
              <a:t>консульты</a:t>
            </a:r>
            <a:r>
              <a:rPr lang="ru-RU" sz="2000" dirty="0" smtClean="0">
                <a:solidFill>
                  <a:srgbClr val="CCFFCC"/>
                </a:solidFill>
              </a:rPr>
              <a:t>), членами которого были верные слуги испанского правительства, придание епископам инквизиционных полномочий по борьбе с ересями и создание 14 новых епископств;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CCFFCC"/>
                </a:solidFill>
              </a:rPr>
              <a:t>3.  безоговорочное исполнение законов против еретиков — «плакатов», которые при Карле V применялись с известной осторожностью.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rgbClr val="FFFF00"/>
                </a:solidFill>
              </a:rPr>
              <a:t>Протестантов выслеживали, предавали суду и мучительным казням, а их имущество </a:t>
            </a:r>
            <a:r>
              <a:rPr lang="ru-RU" sz="2000" dirty="0" err="1" smtClean="0">
                <a:solidFill>
                  <a:srgbClr val="FFFF00"/>
                </a:solidFill>
              </a:rPr>
              <a:t>конфисковывали</a:t>
            </a:r>
            <a:r>
              <a:rPr lang="ru-RU" sz="2000" dirty="0" smtClean="0">
                <a:solidFill>
                  <a:srgbClr val="FFFF00"/>
                </a:solidFill>
              </a:rPr>
              <a:t>. Но, вопреки преследованиям, люди собирались тайно, в лесах и под покровом ночи, чтобы послушать кальвинистских проповедников.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4711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5472112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в начале 60-х годов в стране началось сильное брожение среди городского плебса и крестьянства. Кальвинизм и анабаптизм сделали огромные успехи в промышленных городах, деревнях и местечках Фландрии, Брабанта, Голландии, </a:t>
            </a:r>
            <a:r>
              <a:rPr lang="ru-RU" sz="2400" dirty="0" err="1" smtClean="0">
                <a:solidFill>
                  <a:srgbClr val="FFFF00"/>
                </a:solidFill>
              </a:rPr>
              <a:t>Фрисландии</a:t>
            </a:r>
            <a:r>
              <a:rPr lang="ru-RU" sz="2400" dirty="0" smtClean="0">
                <a:solidFill>
                  <a:srgbClr val="FFFF00"/>
                </a:solidFill>
              </a:rPr>
              <a:t> и других провинций. По свидетельству одного инквизитора, окрестности городов приморской Фландрии были полны еретиками. Толпы вооружённых людей собирались слушать еретических проповедников, и наместница испанского короля в Нидерландах Маргарита Пармская оценивала эти события как </a:t>
            </a:r>
            <a:r>
              <a:rPr lang="ru-RU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«величайшее потрясение общественного спокойствия». 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6227763" y="188913"/>
            <a:ext cx="2459037" cy="59420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/>
              <a:t>Гёзы: принцы и нищие. </a:t>
            </a:r>
            <a:r>
              <a:rPr lang="ru-RU" sz="2400" dirty="0" smtClean="0"/>
              <a:t>Филипп </a:t>
            </a:r>
            <a:r>
              <a:rPr lang="en-US" sz="2400" dirty="0" smtClean="0"/>
              <a:t>II </a:t>
            </a:r>
            <a:r>
              <a:rPr lang="ru-RU" sz="2400" dirty="0" smtClean="0"/>
              <a:t>не покидал Мадрида, а Нидерландами от его имени управляли сводная сестра Маргарита Пармская и ее советник — кардинал   </a:t>
            </a:r>
            <a:r>
              <a:rPr lang="ru-RU" sz="2400" dirty="0" err="1" smtClean="0"/>
              <a:t>Гранвелла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88913"/>
            <a:ext cx="4244975" cy="6669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dirty="0" smtClean="0"/>
              <a:t>Недовольство   засильем испанцев в стране, их экономической политикой и религиозными преследованиями было настолько широким, что к нему примкнуло местное дворянство.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Лидерами аристократической оппозиции стали принц Вильгельм Оранский, а также графы Эгмонт и Горн.</a:t>
            </a:r>
            <a:r>
              <a:rPr lang="ru-RU" sz="2000" dirty="0" smtClean="0"/>
              <a:t> Однажды, когда они передавали свои требования наместнице, кто-то из придворных   испанцев   презрительно   обозвал скромно одетых нидерландских дворян </a:t>
            </a:r>
            <a:r>
              <a:rPr lang="ru-RU" sz="2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гёзами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— нищими</a:t>
            </a:r>
            <a:r>
              <a:rPr lang="ru-RU" sz="2000" dirty="0" smtClean="0"/>
              <a:t>. Вскоре этим прозвищем стали с гордо­стью называть себя все истинные патриоты.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dirty="0" smtClean="0"/>
          </a:p>
        </p:txBody>
      </p:sp>
      <p:pic>
        <p:nvPicPr>
          <p:cNvPr id="25604" name="Picture 7" descr="Вильгельм Оранский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8263" y="260350"/>
            <a:ext cx="3694112" cy="481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7950" y="333375"/>
            <a:ext cx="8928100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Летом 1566 г. проповеди и шествия еретиков собирали многие тысячи вооружённых участников. В августе 1566 г. движение принимает форму открытого вооружённого восстания, направленного против главного оплота испанского господства — католической церкви.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rgbClr val="CCFFCC"/>
                </a:solidFill>
              </a:rPr>
              <a:t>Происходили многочисленные разгромы церквей, уничтожение икон и статуй святых (иконоборчество). Толпы вооружённых рабочих мануфактур, ремесленников и крестьян повсеместно громили католические церкви и монастыри, уничтожали иконы, статуи, забирали драгоценную утварь и передавали её городским магистратам на нужды бедных.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В Антверпене инициаторами иконоборческого движения были ремесленники и городская беднота.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В Турне в разгроме церквей приняли участие 800 крестьян из окрестных деревень. К восстанию были причастны многие богатые купцы. Здесь были созданы специальные военные отряды, которые несли охрану порядка в городе. Они содержались за счёт конфискованных имуществ. Повстанцы сожгли все документы, содержавшие привилегии церквей и монастырей. То же происходило и в Валансьене.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>
                <a:solidFill>
                  <a:srgbClr val="CCFFCC"/>
                </a:solidFill>
              </a:rPr>
              <a:t>Общий размах иконоборческого восстания был грандиозен. За несколько дней оно охватило 12 из 17 провинций. В одной лишь Фландрии было разгромлено свыше 400 церквей и монастырей, а всего в Нидерландах — 5500.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Власти оказались бессильными перед этим мощным движением народных масс. Маргарита Пармская вынуждена была пойти на некоторые уступки. 23 августа 1566 г. она официально заявила о своём согласии на отмену инквизиции, смягчение «плакатов», амнистию членам дворянского союза «Компромисса» и на допущение кальвинистского богослужения в специально для этого отведённых помещениях </a:t>
            </a:r>
          </a:p>
          <a:p>
            <a:pPr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88913"/>
            <a:ext cx="4387850" cy="64087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На усмирение непокорных Нидерландов Филипп </a:t>
            </a:r>
            <a:r>
              <a:rPr lang="en-US" sz="2400" dirty="0" smtClean="0"/>
              <a:t>II </a:t>
            </a:r>
            <a:r>
              <a:rPr lang="ru-RU" sz="2400" dirty="0" smtClean="0"/>
              <a:t>послал герцога Альбу — верного советника его отца, опытней­шего государственного деятеля. Альба был суровым военачальником и сторонником самых жестких мер против мятежников. Решив обезглавить восстание, он предал суду     его лидеров-аристократов: графы Эгмонт и Горн были казнены, несмотря на их былые     заслуги перед государством. (Однако еще один предводитель дворянской оппозиции, Вильгельм Оранский, сумел ускользнуть.)</a:t>
            </a:r>
          </a:p>
        </p:txBody>
      </p:sp>
      <p:pic>
        <p:nvPicPr>
          <p:cNvPr id="28675" name="Picture 7" descr="казнь эдмонда и горна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51363" y="188913"/>
            <a:ext cx="4608512" cy="307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Затем пришел черед рядовых участников восстания. Герцог Альба учредил совет по делам о мятежах, прозванный Кровавым советом, который осудил на смерть 8 тыс. человек.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0350"/>
            <a:ext cx="4619625" cy="6408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dirty="0" smtClean="0"/>
              <a:t>Герцог обложил Нидерланды непосильными налогами, самым тяжелым из которых была</a:t>
            </a:r>
            <a:r>
              <a:rPr lang="ru-RU" sz="2000" dirty="0" smtClean="0">
                <a:solidFill>
                  <a:srgbClr val="CCFFCC"/>
                </a:solidFill>
              </a:rPr>
              <a:t> </a:t>
            </a:r>
            <a:r>
              <a:rPr lang="ru-RU" sz="2000" dirty="0" err="1" smtClean="0">
                <a:solidFill>
                  <a:srgbClr val="CCFFCC"/>
                </a:solidFill>
              </a:rPr>
              <a:t>алькабага</a:t>
            </a:r>
            <a:r>
              <a:rPr lang="ru-RU" sz="2000" dirty="0" smtClean="0">
                <a:solidFill>
                  <a:srgbClr val="CCFFCC"/>
                </a:solidFill>
              </a:rPr>
              <a:t> </a:t>
            </a:r>
            <a:r>
              <a:rPr lang="ru-RU" sz="2000" dirty="0" smtClean="0"/>
              <a:t>— 10-процентный налог на все торговые сделки, результате чего экономическая жизнь в стране почти замерла, начался голод.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 smtClean="0"/>
              <a:t>Альба полагал, что спешно справился с мятежниками, и повелел отлить себе памятник с надписью, прославлявшей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</a:t>
            </a:r>
            <a:r>
              <a:rPr lang="ru-RU" sz="2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ернейшего слугу лучшего из королей, водворившего порядок и мир в Нидерландах.</a:t>
            </a:r>
            <a:r>
              <a:rPr lang="ru-RU" sz="2000" i="1" dirty="0" smtClean="0"/>
              <a:t> </a:t>
            </a:r>
            <a:r>
              <a:rPr lang="ru-RU" sz="2000" dirty="0" smtClean="0"/>
              <a:t>Однако он жестоко шибался: усмирить мятежников ему не удалось. </a:t>
            </a:r>
          </a:p>
        </p:txBody>
      </p:sp>
      <p:pic>
        <p:nvPicPr>
          <p:cNvPr id="29700" name="Picture 7" descr="герцог Альба"/>
          <p:cNvPicPr>
            <a:picLocks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48263" y="260350"/>
            <a:ext cx="3890962" cy="5222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0"/>
            <a:ext cx="4751388" cy="67421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Ответом на репрессии испанцев стала партизанская война, развернутая о всей стране отрядами лесных и морских гёзов. В них уходили крестьяне, рыбаки, моряки, ремесленники и торговцы, городской плебс. Морские гёзы нередко находили пристанище в портах соседей протестантской Англии, откуда нападали на испанские суда и береговые крепости. Лидер дворянской оппозиции Вильгельм Оранский поначалу не стремился к союзу с гёзами, опираясь на поддержку протестантских князей Германии и французских кальвинистов. </a:t>
            </a:r>
          </a:p>
        </p:txBody>
      </p:sp>
      <p:pic>
        <p:nvPicPr>
          <p:cNvPr id="30724" name="Picture 10" descr="вильгельм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7900" y="115888"/>
            <a:ext cx="4198938" cy="5749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С их помощью он собрал большую наемную армию, однако испанцам удалось нанести ей несколько серьезных ударов и отрезать от союзников и финансовой поддержки. В этой ситуации Вильгельм Оранский проявил себя дальновидным политиком, пошел на сближение с гёзами и стал опираться на партизанское движение.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Он был стойким человеком, неизменно собиравшимся с силами после любых поражений, гибели друзей и близких, чтобы продолжить борьбу за независимость Нидерландов. Ему были присущи и политическая ловкость, и красноречие при умении не выдавать своих истинных намерений, за что он получил прозвище «Молчаливый». </a:t>
            </a:r>
          </a:p>
          <a:p>
            <a:pPr eaLnBrk="1" hangingPunct="1">
              <a:defRPr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5888"/>
            <a:ext cx="5329237" cy="6481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Новая монархия нуждалась и в достойном обрамлении, которое помогло бы донести до подданных идею величия и божественной сущности государя. Правители     эпохи     Ренессанса    активно использовали в этих целях искусство, в особенности — </a:t>
            </a:r>
            <a:r>
              <a:rPr lang="ru-RU" sz="1800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парадный портрет.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Официальные портреты не только передавали индивидуальные черты и характер монарха. Они, как правило, изобиловали аллегориями, девизами и символами, призванными подчеркнуть его могущество, мудрость, приверженность истинной вере.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 </a:t>
            </a:r>
            <a:r>
              <a:rPr lang="ru-RU" sz="180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Возвеличиванию государя служили и </a:t>
            </a:r>
            <a:r>
              <a:rPr lang="ru-RU" sz="1800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новые королевские резиденции</a:t>
            </a:r>
            <a:r>
              <a:rPr lang="ru-RU" sz="1800" i="1" smtClean="0"/>
              <a:t> </a:t>
            </a:r>
            <a:r>
              <a:rPr lang="ru-RU" sz="1800" smtClean="0"/>
              <a:t>— замки и дворцы, которые европейские монархи строили, стремясь превзойти друг друга в роскоши и размахе.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Церемониал.</a:t>
            </a:r>
            <a:r>
              <a:rPr lang="ru-RU" sz="1800" b="1" smtClean="0"/>
              <a:t> </a:t>
            </a:r>
            <a:r>
              <a:rPr lang="ru-RU" sz="1800" smtClean="0"/>
              <a:t>Все, что происходило во дворце, было подчинено строгому распорядку — придворному церемониалу. По мере того как король превращался в полубожество, отделенное от подданных непреодолимой дистанцией, церемониал становился все более изощренным.</a:t>
            </a:r>
          </a:p>
        </p:txBody>
      </p:sp>
      <p:pic>
        <p:nvPicPr>
          <p:cNvPr id="5124" name="Picture 12" descr="Елизавета"/>
          <p:cNvPicPr>
            <a:picLocks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08625" y="260350"/>
            <a:ext cx="3500438" cy="5505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Чтение пересказ параграфы 13 – 14</a:t>
            </a:r>
          </a:p>
          <a:p>
            <a:pPr eaLnBrk="1" hangingPunct="1">
              <a:defRPr/>
            </a:pPr>
            <a:r>
              <a:rPr lang="ru-RU" smtClean="0"/>
              <a:t>Конспект в тетради «низложение Филиппа», «Борьба Республики Соединенных провинций за независимость», «Подъем Голландии»</a:t>
            </a:r>
          </a:p>
          <a:p>
            <a:pPr eaLnBrk="1" hangingPunct="1">
              <a:defRPr/>
            </a:pPr>
            <a:r>
              <a:rPr lang="ru-RU" smtClean="0"/>
              <a:t>Письменно ? №4 С. 128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5888"/>
            <a:ext cx="4392613" cy="66262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Испания под властью Карла </a:t>
            </a:r>
            <a:r>
              <a:rPr lang="en-US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ru-RU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ru-RU" sz="2000" b="1" dirty="0" smtClean="0"/>
              <a:t> </a:t>
            </a:r>
            <a:r>
              <a:rPr lang="ru-RU" sz="2000" dirty="0" smtClean="0"/>
              <a:t>Внук </a:t>
            </a: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Фердинанда Арагонского и Изабеллы Кастильской</a:t>
            </a:r>
            <a:r>
              <a:rPr lang="ru-RU" sz="2000" dirty="0" smtClean="0"/>
              <a:t> Карл </a:t>
            </a:r>
            <a:r>
              <a:rPr lang="en-US" sz="2000" dirty="0" smtClean="0"/>
              <a:t>I </a:t>
            </a:r>
            <a:r>
              <a:rPr lang="ru-RU" sz="2000" dirty="0" smtClean="0"/>
              <a:t>унаследовал от них </a:t>
            </a:r>
            <a:r>
              <a:rPr lang="ru-RU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Испанию, ее колонии в Новом Свете и владения в Италии,</a:t>
            </a:r>
            <a:r>
              <a:rPr lang="ru-RU" sz="2000" dirty="0" smtClean="0"/>
              <a:t> а от другого деда, германского императора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Максимилиана 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Габсбурга</a:t>
            </a:r>
            <a:r>
              <a:rPr lang="ru-RU" sz="2000" dirty="0" smtClean="0"/>
              <a:t>, — многие </a:t>
            </a:r>
            <a:r>
              <a:rPr lang="ru-RU" sz="2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немецкие, австрийские, чешские земли и Нидерланды.</a:t>
            </a:r>
            <a:r>
              <a:rPr lang="ru-RU" sz="2000" dirty="0" smtClean="0"/>
              <a:t> В 1519 году, подкупив немецких князей, он добился своего избрания императором </a:t>
            </a:r>
            <a:r>
              <a:rPr lang="ru-RU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(с этого времени его именуют Карлом </a:t>
            </a:r>
            <a:r>
              <a:rPr lang="en-US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 </a:t>
            </a:r>
            <a:r>
              <a:rPr lang="ru-RU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 короля Испании и Карлом </a:t>
            </a:r>
            <a:r>
              <a:rPr lang="en-US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 </a:t>
            </a:r>
            <a:r>
              <a:rPr lang="ru-RU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 императора).</a:t>
            </a:r>
            <a:r>
              <a:rPr lang="ru-RU" sz="2000" dirty="0" smtClean="0"/>
              <a:t> Его владения простирались от Европы до Центральной и Южной Америки, и, как говорили льстецы, в них «никогда не заходило солнце».</a:t>
            </a:r>
          </a:p>
        </p:txBody>
      </p:sp>
      <p:pic>
        <p:nvPicPr>
          <p:cNvPr id="6148" name="Picture 7" descr="picture"/>
          <p:cNvPicPr preferRelativeResize="0">
            <a:picLocks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56100" y="115888"/>
            <a:ext cx="4675188" cy="6553200"/>
          </a:xfrm>
          <a:solidFill>
            <a:srgbClr val="FFFFFF"/>
          </a:solidFill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3455987" cy="64801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Разросшейся до невероятных размеров державой Карла было очень трудно управлять. </a:t>
            </a:r>
            <a:r>
              <a:rPr lang="ru-RU" sz="2000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Чтобы удерживать под контролем огромные территории, требовались большой государственный аппарат и армия, содержание которых дорого обходилось короне, но еще дороже — налогоплательщикам.</a:t>
            </a:r>
            <a:r>
              <a:rPr lang="ru-RU" sz="2000" dirty="0" smtClean="0"/>
              <a:t> Король собирал с подданных немалые налоги, разорявшие крестьянство и горожан, в то время как дворянство было избавлено от них.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779838" y="188913"/>
            <a:ext cx="5184775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 отличие от наиболее дальновидных европейских монархов испанские короли не занимались </a:t>
            </a:r>
            <a:r>
              <a:rPr lang="ru-RU" sz="20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протекционизмом </a:t>
            </a:r>
            <a:r>
              <a:rPr lang="ru-RU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— покровительством производству и торговле.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В испанских городах возникали мануфактуры, в особенности — в текстильном производстве. Они нуждались в дешевом сырье и таких пошлинах, которые сделали бы выгодной торговлю готовым испанским сукном. Однако в этом вопросе интересы городских предпринимателей столкнулись с интере­сами дворян — хозяев огромных пастбищ и овечьих отар, которые предпочитали продавать сырую шерсть за границу. В угоду им государство установило низкие пошлины на ее вывоз. Ценное сырье уходило из страны, испанские мануфактуры разорялись, а готовое сукно сюда ввозили из Нидерландов.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5267325" cy="61912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Испанские идальго.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Гордое и воинственное испанское дворянство не считало ни одно занятие, кроме войны, достойным благородного человека. При передаче наследства в дворянских семьях действовала система </a:t>
            </a:r>
            <a:r>
              <a:rPr lang="ru-RU" sz="24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майората </a:t>
            </a: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— земли и титул получал лишь старший сын</a:t>
            </a:r>
            <a:r>
              <a:rPr lang="ru-RU" sz="2400" dirty="0" smtClean="0"/>
              <a:t>, а остальные должны были искать службы или иных средств пропитания.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Но испанский дворянин, </a:t>
            </a:r>
            <a:r>
              <a:rPr lang="ru-RU" sz="2400" b="1" i="1" dirty="0" smtClean="0">
                <a:solidFill>
                  <a:srgbClr val="FFFF00"/>
                </a:solidFill>
              </a:rPr>
              <a:t>идальго</a:t>
            </a:r>
            <a:r>
              <a:rPr lang="ru-RU" sz="2400" i="1" dirty="0" smtClean="0"/>
              <a:t>, </a:t>
            </a:r>
            <a:r>
              <a:rPr lang="ru-RU" sz="2400" dirty="0" smtClean="0"/>
              <a:t>предпочел бы скорее голодать, чем опуститься до занятий предпринимательством. </a:t>
            </a:r>
            <a:r>
              <a:rPr lang="ru-RU" sz="2400" b="1" i="1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Единственным выходом оставалась служба в армии и участие в войнах</a:t>
            </a:r>
            <a:r>
              <a:rPr lang="ru-RU" sz="2400" b="1" i="1" dirty="0" smtClean="0"/>
              <a:t>.</a:t>
            </a:r>
          </a:p>
        </p:txBody>
      </p:sp>
      <p:pic>
        <p:nvPicPr>
          <p:cNvPr id="8196" name="Picture 7" descr="испанский гранд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40425" y="188913"/>
            <a:ext cx="2959100" cy="4489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0"/>
            <a:ext cx="5400675" cy="6669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b="1" smtClean="0"/>
              <a:t>Королевство без короля.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При Карле </a:t>
            </a:r>
            <a:r>
              <a:rPr lang="en-US" sz="2000" smtClean="0"/>
              <a:t>I </a:t>
            </a:r>
            <a:r>
              <a:rPr lang="ru-RU" sz="2000" smtClean="0"/>
              <a:t>власть в Испании приобрела абсолютистские черты. Монархия повела наступление на старинные политические привилегии сословий и вольности отдельных земель и городов.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b="1" i="1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Карл </a:t>
            </a:r>
            <a:r>
              <a:rPr lang="en-US" sz="2000" b="1" i="1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 </a:t>
            </a:r>
            <a:r>
              <a:rPr lang="ru-RU" sz="2000" b="1" i="1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редко собирал кортесы</a:t>
            </a:r>
            <a:r>
              <a:rPr lang="ru-RU" sz="2000" smtClean="0"/>
              <a:t>, зато при нем выросло число государственных чиновников. </a:t>
            </a:r>
            <a:r>
              <a:rPr lang="ru-RU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Большую роль в управлении играло ближайшее окружение короля — двор, фавориты, могущественные гранды, прибывшие с ним из Нидерландов советники-фламандцы правившие страной во время частых отлучек государя.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smtClean="0"/>
              <a:t>Король рассматривал Испанию лишь как одну из своих бескрайних земель и не заботился о ее нуждах. Большую часть времени он проводил в Германии, Нидерландах или в военных походах. На долю Испании выпадали постоянные наборы в армию и новые налоги.</a:t>
            </a:r>
          </a:p>
        </p:txBody>
      </p:sp>
      <p:pic>
        <p:nvPicPr>
          <p:cNvPr id="9220" name="Picture 9" descr="карл 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80063" y="333375"/>
            <a:ext cx="3216275" cy="566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/>
              <a:t>	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0"/>
            <a:ext cx="8712200" cy="6524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err="1" smtClean="0"/>
              <a:t>Комунерос</a:t>
            </a:r>
            <a:r>
              <a:rPr lang="ru-RU" sz="2400" dirty="0" smtClean="0"/>
              <a:t> (исп. </a:t>
            </a:r>
            <a:r>
              <a:rPr lang="ru-RU" sz="2400" dirty="0" err="1" smtClean="0"/>
              <a:t>comuneros</a:t>
            </a:r>
            <a:r>
              <a:rPr lang="ru-RU" sz="2400" dirty="0" smtClean="0"/>
              <a:t>, от </a:t>
            </a:r>
            <a:r>
              <a:rPr lang="ru-RU" sz="2400" dirty="0" err="1" smtClean="0"/>
              <a:t>comuna</a:t>
            </a:r>
            <a:r>
              <a:rPr lang="ru-RU" sz="2400" dirty="0" smtClean="0"/>
              <a:t> — община), восстание средневековых самоуправляющихся городов Кастилии в </a:t>
            </a:r>
            <a:r>
              <a:rPr lang="ru-RU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1520—22</a:t>
            </a:r>
            <a:r>
              <a:rPr lang="ru-RU" sz="2400" dirty="0" smtClean="0"/>
              <a:t> против королевского абсолютизма, в защиту городских вольностей.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99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Его участники требовали, чтобы король находился в Испании и занимался ее делами:</a:t>
            </a:r>
            <a:r>
              <a:rPr lang="ru-RU" sz="24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регулярно созывал кортесы,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изгнал советников-иностранцев,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снизил налоги, а деньги на свои нужды брал бы только с собственных домениальных земель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предприниматели просили короля о протекционистских мерах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расширения городского самоуправления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запрета вывоза золотой монеты за границу</a:t>
            </a:r>
            <a:r>
              <a:rPr lang="ru-RU" sz="24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Восставшие города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(Толедо, </a:t>
            </a:r>
            <a:r>
              <a:rPr lang="ru-RU" sz="2400" dirty="0" err="1" smtClean="0"/>
              <a:t>Сеговия</a:t>
            </a:r>
            <a:r>
              <a:rPr lang="ru-RU" sz="2400" dirty="0" smtClean="0"/>
              <a:t>, </a:t>
            </a:r>
            <a:r>
              <a:rPr lang="ru-RU" sz="2400" dirty="0" err="1" smtClean="0"/>
              <a:t>Мурсия</a:t>
            </a:r>
            <a:r>
              <a:rPr lang="ru-RU" sz="2400" dirty="0" smtClean="0"/>
              <a:t>, </a:t>
            </a:r>
            <a:r>
              <a:rPr lang="ru-RU" sz="2400" dirty="0" err="1" smtClean="0"/>
              <a:t>Авила</a:t>
            </a:r>
            <a:r>
              <a:rPr lang="ru-RU" sz="2400" dirty="0" smtClean="0"/>
              <a:t>, Бургос, Мадрид и др.) объединились в июле 1520 в </a:t>
            </a:r>
            <a:r>
              <a:rPr lang="ru-RU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«Святую хунту»</a:t>
            </a:r>
            <a:r>
              <a:rPr lang="ru-RU" sz="2400" dirty="0" smtClean="0"/>
              <a:t> (с центром в г. </a:t>
            </a:r>
            <a:r>
              <a:rPr lang="ru-RU" sz="2400" dirty="0" err="1" smtClean="0"/>
              <a:t>Авила</a:t>
            </a:r>
            <a:r>
              <a:rPr lang="ru-RU" sz="2400" dirty="0" smtClean="0"/>
              <a:t>); к ней присоединилась значительная часть дворянства, а также часть среднего и низшего духовенства.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Широкий размах движения, принявшего с 1521 </a:t>
            </a:r>
            <a:r>
              <a:rPr lang="ru-RU" sz="2400" dirty="0" err="1" smtClean="0"/>
              <a:t>антидворянский</a:t>
            </a:r>
            <a:r>
              <a:rPr lang="ru-RU" sz="2400" dirty="0" smtClean="0"/>
              <a:t> характер, побудил дворянство перейти на сторону короля. В битве при </a:t>
            </a:r>
            <a:r>
              <a:rPr lang="ru-RU" sz="2400" dirty="0" err="1" smtClean="0"/>
              <a:t>Вильяларе</a:t>
            </a:r>
            <a:r>
              <a:rPr lang="ru-RU" sz="2400" dirty="0" smtClean="0"/>
              <a:t> (23 апреля 1521) силы </a:t>
            </a:r>
            <a:r>
              <a:rPr lang="ru-RU" sz="2400" dirty="0" err="1" smtClean="0"/>
              <a:t>комунерос</a:t>
            </a:r>
            <a:r>
              <a:rPr lang="ru-RU" sz="2400" dirty="0" smtClean="0"/>
              <a:t>, </a:t>
            </a:r>
            <a:r>
              <a:rPr lang="ru-RU" sz="2400" dirty="0" err="1" smtClean="0"/>
              <a:t>возглавлявшиеся</a:t>
            </a:r>
            <a:r>
              <a:rPr lang="ru-RU" sz="2400" dirty="0" smtClean="0"/>
              <a:t> Хуаном </a:t>
            </a:r>
            <a:r>
              <a:rPr lang="ru-RU" sz="2400" dirty="0" err="1" smtClean="0"/>
              <a:t>Падильей</a:t>
            </a:r>
            <a:r>
              <a:rPr lang="ru-RU" sz="2400" dirty="0" smtClean="0"/>
              <a:t>, были разгромлены, сам он и другие вожди Хунты взяты в плен и казнены.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 	В 1522 сопротивление восставших было окончательно сломлено. Правительственные репрессии продолжались до 1526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224</TotalTime>
  <Words>2705</Words>
  <Application>Microsoft Office PowerPoint</Application>
  <PresentationFormat>Экран (4:3)</PresentationFormat>
  <Paragraphs>95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Arial</vt:lpstr>
      <vt:lpstr>Wingdings</vt:lpstr>
      <vt:lpstr>Calibri</vt:lpstr>
      <vt:lpstr>Орбита</vt:lpstr>
      <vt:lpstr>Абсолютизм в Испании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4ц5щг5н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Абсолютизм в Испании</dc:title>
  <dc:creator>home</dc:creator>
  <cp:lastModifiedBy>Patapon</cp:lastModifiedBy>
  <cp:revision>10</cp:revision>
  <dcterms:created xsi:type="dcterms:W3CDTF">2011-10-19T11:00:04Z</dcterms:created>
  <dcterms:modified xsi:type="dcterms:W3CDTF">2014-01-12T06:37:43Z</dcterms:modified>
</cp:coreProperties>
</file>