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0000"/>
    <a:srgbClr val="0066FF"/>
    <a:srgbClr val="FF0000"/>
    <a:srgbClr val="FF0066"/>
    <a:srgbClr val="66FFFF"/>
    <a:srgbClr val="00006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78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6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16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6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6736650-0B48-4318-833F-80795FD44C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878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7AD00D-9A2E-407E-B6AF-2836D643E851}" type="slidenum">
              <a:rPr lang="ru-RU" altLang="ru-RU" smtClean="0"/>
              <a:pPr eaLnBrk="1" hangingPunct="1">
                <a:spcBef>
                  <a:spcPct val="0"/>
                </a:spcBef>
              </a:pPr>
              <a:t>8</a:t>
            </a:fld>
            <a:endParaRPr lang="ru-RU" altLang="ru-RU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 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8A91DCD-37A7-487D-9841-2B473A217D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4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ADD60-989B-4E61-A502-8E9433BED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3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1277E-50F1-429A-84BE-D51FFA8FCB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92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DDEB6-9960-4893-8A6E-89DC6D9E9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02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CD7E2D-B670-40E2-BD0C-6E7790FF4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2294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B62ADD-D81B-421B-8A2C-2FDAAE9D2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747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7A6E12-3C37-48B0-BDBB-E02C8C0AC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141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ECB4C6-284A-4D78-B927-13C5C25891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148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C1A81-CCE7-4584-B6E1-FA0AD6E1D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06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49F420-4170-4D74-A1F2-609A053A2F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122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1972A1E-B5AB-4D36-B530-81F1D4CA57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9892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A574998-4031-44BA-B6FC-DE9290BC94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3999" r:id="rId2"/>
    <p:sldLayoutId id="2147484004" r:id="rId3"/>
    <p:sldLayoutId id="2147484005" r:id="rId4"/>
    <p:sldLayoutId id="2147484006" r:id="rId5"/>
    <p:sldLayoutId id="2147484007" r:id="rId6"/>
    <p:sldLayoutId id="2147484000" r:id="rId7"/>
    <p:sldLayoutId id="2147484008" r:id="rId8"/>
    <p:sldLayoutId id="2147484009" r:id="rId9"/>
    <p:sldLayoutId id="2147484001" r:id="rId10"/>
    <p:sldLayoutId id="21474840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6679" y="2000240"/>
            <a:ext cx="8947321" cy="95410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Развитие пространственной ориентации</a:t>
            </a:r>
          </a:p>
          <a:p>
            <a:pPr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на уроках окружающего мира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81513" y="5934075"/>
            <a:ext cx="46624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Бирюкова  Светлана Петровна: </a:t>
            </a:r>
          </a:p>
          <a:p>
            <a:pPr>
              <a:defRPr/>
            </a:pPr>
            <a:r>
              <a:rPr lang="ru-RU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Учитель начальных классов,</a:t>
            </a:r>
          </a:p>
          <a:p>
            <a:pPr>
              <a:defRPr/>
            </a:pPr>
            <a:r>
              <a:rPr lang="ru-RU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Имеет вторую квалификационную категорию</a:t>
            </a:r>
          </a:p>
        </p:txBody>
      </p:sp>
      <p:sp>
        <p:nvSpPr>
          <p:cNvPr id="9220" name="Прямоугольник 8"/>
          <p:cNvSpPr>
            <a:spLocks noChangeArrowheads="1"/>
          </p:cNvSpPr>
          <p:nvPr/>
        </p:nvSpPr>
        <p:spPr bwMode="auto">
          <a:xfrm>
            <a:off x="642938" y="428625"/>
            <a:ext cx="771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rgbClr val="B23B7E"/>
                </a:solidFill>
                <a:latin typeface="American Retro" pitchFamily="66" charset="0"/>
              </a:rPr>
              <a:t>Муниципальное общеобразовательное учреждение средняя общеобразовательная школа №68 города Хабаровска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</a:rPr>
              <a:t>     Один </a:t>
            </a:r>
            <a:r>
              <a:rPr lang="ru-RU" sz="3200" i="1" dirty="0">
                <a:solidFill>
                  <a:schemeClr val="accent2">
                    <a:lumMod val="75000"/>
                  </a:schemeClr>
                </a:solidFill>
              </a:rPr>
              <a:t>из игроков дотрагивается до какой-либо части тела своего соседа, например, до левой руки. Тот говорит: «Это моя левая рука.» Начавший игру соглашается или опровергает ответ соседа. Игра продолжается по кругу.</a:t>
            </a:r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800" dirty="0" smtClean="0">
                <a:solidFill>
                  <a:schemeClr val="accent2">
                    <a:lumMod val="75000"/>
                  </a:schemeClr>
                </a:solidFill>
              </a:rPr>
              <a:t>3.</a:t>
            </a:r>
            <a:r>
              <a:rPr lang="ru-RU" sz="3800" u="sng" dirty="0" smtClean="0"/>
              <a:t>Игра </a:t>
            </a:r>
            <a:r>
              <a:rPr lang="ru-RU" sz="3800" u="sng" dirty="0"/>
              <a:t>«Части тела».</a:t>
            </a:r>
            <a:r>
              <a:rPr lang="ru-RU" sz="3800" dirty="0"/>
              <a:t/>
            </a:r>
            <a:br>
              <a:rPr lang="ru-RU" sz="3800" dirty="0"/>
            </a:br>
            <a:endParaRPr lang="ru-RU" sz="3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1989138"/>
            <a:ext cx="8072438" cy="41148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/>
              <a:t>На листке в разных направлениях </a:t>
            </a:r>
            <a:r>
              <a:rPr lang="ru-RU" sz="2400" dirty="0" smtClean="0"/>
              <a:t>нарисованы </a:t>
            </a:r>
            <a:r>
              <a:rPr lang="ru-RU" sz="2400" dirty="0"/>
              <a:t>отпечатки рук и ног.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/>
              <a:t>Нужно определить, от какой руки, ноги (левой или правой) этот отпечаток.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400" dirty="0"/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5. </a:t>
            </a:r>
            <a:r>
              <a:rPr lang="ru-RU" b="1" u="sng" dirty="0">
                <a:solidFill>
                  <a:schemeClr val="accent2">
                    <a:lumMod val="75000"/>
                  </a:schemeClr>
                </a:solidFill>
              </a:rPr>
              <a:t>Определить по сюжетной картине, в какой руке у персонажей картины называемый предмет.</a:t>
            </a:r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7280275" cy="1655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ru-RU" sz="3200" u="sng" dirty="0">
                <a:solidFill>
                  <a:schemeClr val="accent2">
                    <a:lumMod val="75000"/>
                  </a:schemeClr>
                </a:solidFill>
              </a:rPr>
              <a:t>«Определи по следу».</a:t>
            </a:r>
            <a:r>
              <a:rPr lang="ru-RU" sz="3200" dirty="0">
                <a:solidFill>
                  <a:srgbClr val="000000"/>
                </a:solidFill>
              </a:rPr>
              <a:t/>
            </a:r>
            <a:br>
              <a:rPr lang="ru-RU" sz="3200" dirty="0">
                <a:solidFill>
                  <a:srgbClr val="000000"/>
                </a:solidFill>
              </a:rPr>
            </a:br>
            <a:endParaRPr lang="ru-RU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800" dirty="0" smtClean="0"/>
              <a:t>  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    Раскрашивание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или рисование по инструкции, например: «Найди маленький треугольник, нарисованный в левой части листа, раскрась его красным цветом. Найди самый большой треугольник, среди нарисованных на правой боковой стороне листа. Раскрась его зеленым карандашом. Соедини треугольники желтой линией».</a:t>
            </a:r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6. </a:t>
            </a:r>
            <a:r>
              <a:rPr lang="ru-RU" sz="3200" u="sng" dirty="0">
                <a:solidFill>
                  <a:schemeClr val="accent2">
                    <a:lumMod val="75000"/>
                  </a:schemeClr>
                </a:solidFill>
              </a:rPr>
              <a:t>Усвоение понятий «Левая сторона листа – правая сторона листа.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57375" y="1785938"/>
            <a:ext cx="4500563" cy="3603625"/>
          </a:xfrm>
          <a:ln w="127000" cap="sq">
            <a:solidFill>
              <a:schemeClr val="accent1"/>
            </a:solidFill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9446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              Учимся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определять направления</a:t>
            </a:r>
            <a:r>
              <a:rPr lang="ru-RU" sz="2000" dirty="0">
                <a:solidFill>
                  <a:srgbClr val="FF0000"/>
                </a:solidFill>
              </a:rPr>
              <a:t/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/>
              <a:t>Мишин друг Петя назначил встречу на площади, слева от фонтана. Почему Миша не понял, где ему ждать друга?</a:t>
            </a:r>
            <a:br>
              <a:rPr lang="ru-RU" sz="2000" dirty="0"/>
            </a:br>
            <a:r>
              <a:rPr lang="ru-RU" sz="2000" dirty="0" smtClean="0"/>
              <a:t>Можно </a:t>
            </a:r>
            <a:r>
              <a:rPr lang="ru-RU" sz="2000" dirty="0"/>
              <a:t>ли показать место их встречи?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4214813" y="5643563"/>
            <a:ext cx="4533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0066"/>
                </a:solidFill>
                <a:latin typeface="Times New Roman" pitchFamily="18" charset="0"/>
              </a:rPr>
              <a:t>Направления «вперёд», «назад», «вправо», «влево» могут зависеть от того,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0066"/>
                </a:solidFill>
                <a:latin typeface="Times New Roman" pitchFamily="18" charset="0"/>
              </a:rPr>
              <a:t>где человек стоит и куда смотрит.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6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1773238"/>
            <a:ext cx="4071937" cy="4525962"/>
          </a:xfrm>
          <a:ln w="127000" cap="sq">
            <a:solidFill>
              <a:schemeClr val="accent5">
                <a:lumMod val="75000"/>
              </a:schemeClr>
            </a:solidFill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i="1" dirty="0" smtClean="0">
                <a:solidFill>
                  <a:srgbClr val="000066"/>
                </a:solidFill>
              </a:rPr>
              <a:t>                 Графическое </a:t>
            </a:r>
            <a:r>
              <a:rPr lang="ru-RU" sz="1800" i="1" dirty="0">
                <a:solidFill>
                  <a:srgbClr val="000066"/>
                </a:solidFill>
              </a:rPr>
              <a:t>воспроизведение направлений</a:t>
            </a:r>
            <a:br>
              <a:rPr lang="ru-RU" sz="1800" i="1" dirty="0">
                <a:solidFill>
                  <a:srgbClr val="000066"/>
                </a:solidFill>
              </a:rPr>
            </a:br>
            <a:r>
              <a:rPr lang="ru-RU" sz="1800" dirty="0">
                <a:solidFill>
                  <a:srgbClr val="000066"/>
                </a:solidFill>
              </a:rPr>
              <a:t/>
            </a:r>
            <a:br>
              <a:rPr lang="ru-RU" sz="1800" dirty="0">
                <a:solidFill>
                  <a:srgbClr val="000066"/>
                </a:solidFill>
              </a:rPr>
            </a:br>
            <a:r>
              <a:rPr lang="ru-RU" sz="1800" dirty="0"/>
              <a:t>    </a:t>
            </a:r>
            <a:r>
              <a:rPr lang="ru-RU" sz="1800" dirty="0" smtClean="0"/>
              <a:t>       </a:t>
            </a:r>
            <a:r>
              <a:rPr lang="ru-RU" sz="1800" dirty="0"/>
              <a:t>Рассмотри дерево. Сколько листьев на этом дереве?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4714875" y="785813"/>
            <a:ext cx="4032250" cy="650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41186" tIns="914112" rIns="995049" bIns="228528" anchor="ctr">
            <a:spAutoFit/>
          </a:bodyPr>
          <a:lstStyle/>
          <a:p>
            <a:pPr indent="1241425" algn="ctr">
              <a:defRPr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Гусеница поднималась по дереву и на развилках ползла:</a:t>
            </a:r>
          </a:p>
          <a:p>
            <a:pPr indent="1241425" algn="ctr">
              <a:defRPr/>
            </a:pPr>
            <a:r>
              <a:rPr lang="ru-RU" sz="1400" b="1" i="1" dirty="0">
                <a:solidFill>
                  <a:schemeClr val="accent1"/>
                </a:solidFill>
              </a:rPr>
              <a:t>вправо</a:t>
            </a:r>
            <a:endParaRPr lang="ru-RU" sz="1400" b="1" dirty="0">
              <a:solidFill>
                <a:schemeClr val="accent1"/>
              </a:solidFill>
            </a:endParaRPr>
          </a:p>
          <a:p>
            <a:pPr indent="1241425" algn="ctr">
              <a:defRPr/>
            </a:pPr>
            <a:r>
              <a:rPr lang="ru-RU" sz="1400" b="1" i="1" dirty="0">
                <a:solidFill>
                  <a:schemeClr val="accent1"/>
                </a:solidFill>
              </a:rPr>
              <a:t>влево</a:t>
            </a:r>
            <a:endParaRPr lang="ru-RU" sz="1400" b="1" dirty="0">
              <a:solidFill>
                <a:schemeClr val="accent1"/>
              </a:solidFill>
            </a:endParaRPr>
          </a:p>
          <a:p>
            <a:pPr indent="1241425" algn="ctr">
              <a:defRPr/>
            </a:pPr>
            <a:r>
              <a:rPr lang="ru-RU" sz="1400" b="1" i="1" dirty="0">
                <a:solidFill>
                  <a:schemeClr val="accent1"/>
                </a:solidFill>
              </a:rPr>
              <a:t>влево</a:t>
            </a:r>
            <a:endParaRPr lang="ru-RU" sz="1400" b="1" dirty="0">
              <a:solidFill>
                <a:schemeClr val="accent1"/>
              </a:solidFill>
            </a:endParaRPr>
          </a:p>
          <a:p>
            <a:pPr indent="1241425" algn="ctr">
              <a:defRPr/>
            </a:pPr>
            <a:r>
              <a:rPr lang="ru-RU" sz="1400" b="1" i="1" dirty="0">
                <a:solidFill>
                  <a:schemeClr val="accent1"/>
                </a:solidFill>
              </a:rPr>
              <a:t>влево</a:t>
            </a:r>
            <a:endParaRPr lang="ru-RU" sz="1400" b="1" dirty="0">
              <a:solidFill>
                <a:schemeClr val="accent1"/>
              </a:solidFill>
            </a:endParaRPr>
          </a:p>
          <a:p>
            <a:pPr indent="1241425" algn="ctr">
              <a:defRPr/>
            </a:pP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Раскрась зеленым цветом лист, на ко­торый приползла гусеница.</a:t>
            </a:r>
          </a:p>
          <a:p>
            <a:pPr indent="1241425" algn="ctr">
              <a:defRPr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indent="1241425" algn="ctr">
              <a:defRPr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Божья коровка посмотрела на гусени­цу и поползла так:</a:t>
            </a:r>
          </a:p>
          <a:p>
            <a:pPr indent="1241425" algn="ctr">
              <a:defRPr/>
            </a:pPr>
            <a:r>
              <a:rPr lang="ru-RU" sz="1400" b="1" i="1" dirty="0">
                <a:solidFill>
                  <a:schemeClr val="accent1"/>
                </a:solidFill>
              </a:rPr>
              <a:t>Влево</a:t>
            </a:r>
          </a:p>
          <a:p>
            <a:pPr indent="1241425" algn="ctr">
              <a:defRPr/>
            </a:pPr>
            <a:r>
              <a:rPr lang="ru-RU" sz="1400" b="1" i="1" dirty="0">
                <a:solidFill>
                  <a:schemeClr val="accent1"/>
                </a:solidFill>
              </a:rPr>
              <a:t> вправо</a:t>
            </a:r>
            <a:endParaRPr lang="ru-RU" sz="1400" b="1" dirty="0">
              <a:solidFill>
                <a:schemeClr val="accent1"/>
              </a:solidFill>
            </a:endParaRPr>
          </a:p>
          <a:p>
            <a:pPr indent="1241425" algn="ctr">
              <a:defRPr/>
            </a:pPr>
            <a:r>
              <a:rPr lang="ru-RU" sz="1400" b="1" i="1" dirty="0">
                <a:solidFill>
                  <a:schemeClr val="accent1"/>
                </a:solidFill>
              </a:rPr>
              <a:t>влево</a:t>
            </a:r>
            <a:endParaRPr lang="ru-RU" sz="1400" b="1" dirty="0">
              <a:solidFill>
                <a:schemeClr val="accent1"/>
              </a:solidFill>
            </a:endParaRPr>
          </a:p>
          <a:p>
            <a:pPr indent="1241425" algn="ctr">
              <a:defRPr/>
            </a:pPr>
            <a:r>
              <a:rPr lang="ru-RU" sz="1400" b="1" i="1" dirty="0">
                <a:solidFill>
                  <a:schemeClr val="accent1"/>
                </a:solidFill>
              </a:rPr>
              <a:t>влево</a:t>
            </a:r>
            <a:endParaRPr lang="ru-RU" sz="1400" b="1" dirty="0">
              <a:solidFill>
                <a:schemeClr val="accent1"/>
              </a:solidFill>
            </a:endParaRPr>
          </a:p>
          <a:p>
            <a:pPr indent="1241425" algn="ctr">
              <a:defRPr/>
            </a:pP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Раскрась красным цветом лист, на ко­торый она приползла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indent="1241425" algn="ctr"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18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2420938"/>
            <a:ext cx="3467100" cy="3887787"/>
          </a:xfrm>
          <a:ln w="127000" cap="sq">
            <a:solidFill>
              <a:schemeClr val="accent2">
                <a:lumMod val="75000"/>
              </a:schemeClr>
            </a:solidFill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9144000" cy="2016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300" i="1" dirty="0">
                <a:solidFill>
                  <a:schemeClr val="accent2">
                    <a:lumMod val="50000"/>
                  </a:schemeClr>
                </a:solidFill>
              </a:rPr>
              <a:t>                                     </a:t>
            </a:r>
            <a:r>
              <a:rPr lang="ru-RU" sz="1300" i="1" dirty="0" smtClean="0">
                <a:solidFill>
                  <a:schemeClr val="accent2">
                    <a:lumMod val="50000"/>
                  </a:schemeClr>
                </a:solidFill>
              </a:rPr>
              <a:t>                        </a:t>
            </a:r>
            <a:r>
              <a:rPr lang="ru-RU" sz="2700" i="1" dirty="0" smtClean="0">
                <a:solidFill>
                  <a:schemeClr val="accent2">
                    <a:lumMod val="50000"/>
                  </a:schemeClr>
                </a:solidFill>
              </a:rPr>
              <a:t>ПРАВО-ЛЕВО</a:t>
            </a: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/>
              <a:t>     Лисёнок собрался в гости к бельчонку. Позвонил по телефону, и хозяин подробно рассказал гостю, как надо добираться. Лисёнок вроде бы выпол­нил инструкции правильно, а попал почему-то к мороженщику медведю, чем тот был очень недоволен. «Я не виноват</a:t>
            </a:r>
            <a:r>
              <a:rPr lang="ru-RU" sz="1300" dirty="0" smtClean="0"/>
              <a:t>! — </a:t>
            </a:r>
            <a:r>
              <a:rPr lang="ru-RU" sz="1300" dirty="0"/>
              <a:t>сказал лисенок.</a:t>
            </a:r>
            <a:br>
              <a:rPr lang="ru-RU" sz="1300" dirty="0"/>
            </a:br>
            <a:r>
              <a:rPr lang="ru-RU" sz="1300" dirty="0"/>
              <a:t> — Вот как бельчонок объяснил мне дорогу:</a:t>
            </a:r>
            <a:br>
              <a:rPr lang="ru-RU" sz="1300" dirty="0"/>
            </a:br>
            <a:r>
              <a:rPr lang="ru-RU" sz="1300" dirty="0"/>
              <a:t>идёшь прямо, поворачиваешь направо,   идёшь до двух берёзок, затем поворот</a:t>
            </a:r>
            <a:br>
              <a:rPr lang="ru-RU" sz="1300" dirty="0"/>
            </a:br>
            <a:r>
              <a:rPr lang="ru-RU" sz="1300" dirty="0"/>
              <a:t>налево, идёшь прямо до мороженщика с зонтом, затем поворачиваешь направо там будет мой дом».</a:t>
            </a: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3995738" y="2989263"/>
            <a:ext cx="5148262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2085" tIns="320574" rIns="837936" bIns="228528" anchor="ctr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rgbClr val="7030A0"/>
                </a:solidFill>
                <a:latin typeface="Times New Roman" pitchFamily="18" charset="0"/>
              </a:rPr>
              <a:t>   Объясни лисенку, где он сбился с пути. Найди дом бельчонка и раскрась его. Объясни лисенку, каким образом он сможет от дома медведя добраться до своего друга.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itchFamily="18" charset="0"/>
              </a:rPr>
              <a:t/>
            </a:r>
            <a:br>
              <a:rPr lang="ru-RU" altLang="ru-RU" sz="1800">
                <a:latin typeface="Times New Roman" pitchFamily="18" charset="0"/>
              </a:rPr>
            </a:br>
            <a:endParaRPr lang="ru-RU" altLang="ru-RU" sz="1800">
              <a:latin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052513"/>
            <a:ext cx="8147050" cy="3222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000" dirty="0">
                <a:solidFill>
                  <a:schemeClr val="accent2">
                    <a:lumMod val="75000"/>
                  </a:schemeClr>
                </a:solidFill>
              </a:rPr>
              <a:t>СПАСИБО</a:t>
            </a:r>
            <a:br>
              <a:rPr lang="ru-RU" sz="8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8000" dirty="0">
                <a:solidFill>
                  <a:schemeClr val="accent2">
                    <a:lumMod val="75000"/>
                  </a:schemeClr>
                </a:solidFill>
              </a:rPr>
              <a:t>ЗА </a:t>
            </a:r>
            <a:r>
              <a:rPr lang="ru-RU" sz="8000" dirty="0" smtClean="0">
                <a:solidFill>
                  <a:schemeClr val="accent2">
                    <a:lumMod val="75000"/>
                  </a:schemeClr>
                </a:solidFill>
              </a:rPr>
              <a:t>ВНИМАНИЕ!</a:t>
            </a:r>
            <a:endParaRPr lang="ru-RU" sz="8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785813"/>
            <a:ext cx="8358188" cy="4929187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         Раздел «Ориентировка в пространстве» занимает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значительное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место в подготовке детей  младшего  возраста.  Вопросами формирования у детей  представлений о пространстве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занимались 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многие  известные  педагоги-исследователи, такие как М. </a:t>
            </a:r>
            <a:r>
              <a:rPr lang="ru-RU" sz="2000" dirty="0" err="1">
                <a:solidFill>
                  <a:schemeClr val="accent5">
                    <a:lumMod val="75000"/>
                  </a:schemeClr>
                </a:solidFill>
              </a:rPr>
              <a:t>Фидлер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, Т.И. Ерофеева, В. Новикова, А.А. Столяр и другие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         В своём учебном пособии А.А. Столяр писал: 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rgbClr val="66FFFF"/>
                </a:solidFill>
              </a:rPr>
              <a:t>     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</a:rPr>
              <a:t>«Пространственная  ориентировка  осуществляется  на  основе непосредственного восприятия пространства и словесного 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обозначения 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</a:rPr>
              <a:t>пространственных категорий  (местоположения, 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удалённости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</a:rPr>
              <a:t>, пространственных отношений между предметами). В понятие пространственная ориентация входит оценка 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расстояний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</a:rPr>
              <a:t>, размеров, формы, взаимного  положения предметов и  их положения относительно тела ориентирующегося».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0" y="500063"/>
            <a:ext cx="9144000" cy="4525962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         Ребёнок  с  ранних  лет  сталкивается  с  необходимостью ориентироваться в  пространстве.  При помощи  взрослых он усваивает самые простейшие представления об этом:  слева, справа, вверху, внизу, в центре, над, под, между, по часовой стрелке,  против  часовой  стрелки, в том же направлении, в противоположном направлении и др. Все эти понятия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способствуют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развитию  пространственного  воображения  у  детей. Умение ребёнка представить, спрогнозировать, что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произойдёт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в ближайшем  будущем в  пространстве,  закладывает  у    него основы анализа и синтеза, логики и мышления.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         Чем раньше начать обучение ребёнка ориентации в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пространстве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,  тем лучше  у  него будут сформированы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пространственные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представления, как в теории,  так  и  на  практике.  В нашей  школе  работу над формированием пространственных представлений  мы  начинаем выполнять с подготовительных курсов, т.е. в </a:t>
            </a:r>
            <a:r>
              <a:rPr lang="ru-RU" sz="2200" dirty="0" err="1">
                <a:solidFill>
                  <a:schemeClr val="accent2">
                    <a:lumMod val="50000"/>
                  </a:schemeClr>
                </a:solidFill>
              </a:rPr>
              <a:t>преддошкольный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 период.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14313" y="785813"/>
            <a:ext cx="8643937" cy="5000625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    </a:t>
            </a:r>
            <a:endParaRPr lang="ru-RU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Ориентировка  в  пространстве   имеет  значение для всех сторон деятельности   человека,  охватывая   различные  стороны  его </a:t>
            </a:r>
            <a:endParaRPr lang="ru-RU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взаимодействия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с действительностью, и представляет собой  важнейшее свойство  человеческой  психики.  В  многочисленных  философских, психолого-педагогических  исследованиях раскрывается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исключительная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роль освоения предметного и социального пространства в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построении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ребёнком целостной картины мира, осознании своего места в нём. Пронизывая все сферы взаимодействия ребёнка с действительностью, ориентировка  в  пространстве  оказывает  влияние  на  развитие  его самосознания, личности и, таким образом, является составной частью процесса  социализации.  Поэтому  гармоничное  развитие  ребёнка невозможно без развития у него способности к ориентировке в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пространстве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endParaRPr lang="ru-RU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  Изучавшие 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пространственные представления и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ориентировку в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пространстве исследователи установили, что их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несформированность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является и одной из причин, вызывающих затруднения при овладении детьми школьными навыками. Так, ребёнку, у которого слабо развито пространственное мышление, очень трудно ориентироваться в тетрадях, находить необходимое задание на доске, следовать указаниям учителя, выполнять определённые виды работ.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138"/>
            <a:ext cx="8401050" cy="45259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Итак, формирование пространственных представлений является одним из важнейших разделов умственного воспитания детей. Знания о пространстве, пространственная ориентировка развиваются в условиях разнообразных видов деятельности школьников: в играх, наблюдениях, трудовых процессах, в рисовании и конструировании, на уроках математики, чтения, русского языка, окружающего мира.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Вывод: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7100888"/>
            <a:ext cx="7983537" cy="5184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        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500042"/>
            <a:ext cx="8424862" cy="5257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dirty="0"/>
              <a:t>    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На предмете «Окружающий мир» я бы и хотела немного остановиться. 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      С 1-го класса в программу данного предмета вложены уроки, посвящённые использованию в практике общения понятий «вперёд», «назад», «за», «перед», «слева», «справа», «влево», «вправо», «верх», «низ». Эти простые и вместе с тем основополагающие понятия порой вызывают сложности даже у более взрослых и опытных людей, поэтому на их освоение отпущено значительное время. Изучая, данную тему ребятам, предстоит: 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-  познакомиться с понятиями «вперёд», «назад», «влево», «вправо», «верх», «низ»;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-  научиться различать предметы, расположенные спереди и сзади от себя и другого           ученика, обращённого к наблюдателю лицом и спиной;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- научиться правильно называть предметы, расположенные спереди,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 сзади, слева, справа, вверху и внизу от самого себя и другого человека;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- научиться различать левую и правую руку;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- научиться различать левую и правую руку не только у себя, но и у стоящего    напротив человека (отдельно для стоящего лицом или спиной к говорящему);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- узнать, что расположенный слева неподвижный предмет при повороте наблюдателя кругом окажется справа, и тому подобное.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714375"/>
            <a:ext cx="8329612" cy="487521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3600" i="1" dirty="0">
                <a:solidFill>
                  <a:schemeClr val="tx2">
                    <a:lumMod val="50000"/>
                  </a:schemeClr>
                </a:solidFill>
              </a:rPr>
              <a:t>        В усвоении данных понятий детям помогают  определённые  виды упражнений, игр, разбор различных жизненных ситуаций. Ребята также могут изучать направление на примере своего тела. Как это можно осуществить на уроке я бы сейчас  хотела продемонстрировать.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1428750" y="2143125"/>
            <a:ext cx="7715250" cy="407193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u="sng" dirty="0">
                <a:solidFill>
                  <a:srgbClr val="7030A0"/>
                </a:solidFill>
              </a:rPr>
              <a:t>Усвоение ориентировок </a:t>
            </a:r>
            <a:r>
              <a:rPr lang="ru-RU" u="sng" dirty="0" err="1">
                <a:solidFill>
                  <a:srgbClr val="7030A0"/>
                </a:solidFill>
              </a:rPr>
              <a:t>слева-справа</a:t>
            </a:r>
            <a:r>
              <a:rPr lang="ru-RU" dirty="0">
                <a:solidFill>
                  <a:srgbClr val="7030A0"/>
                </a:solidFill>
              </a:rPr>
              <a:t>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>
              <a:solidFill>
                <a:srgbClr val="FF0000"/>
              </a:solidFill>
            </a:endParaRP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  1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</a:rPr>
              <a:t>Стихотворение </a:t>
            </a:r>
            <a:r>
              <a:rPr lang="ru-RU" sz="2000" b="1" u="sng" dirty="0" err="1">
                <a:solidFill>
                  <a:schemeClr val="accent1">
                    <a:lumMod val="50000"/>
                  </a:schemeClr>
                </a:solidFill>
              </a:rPr>
              <a:t>В.Берестова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dirty="0">
              <a:solidFill>
                <a:srgbClr val="000000"/>
              </a:solidFill>
            </a:endParaRP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 smtClean="0"/>
              <a:t>        Стоял </a:t>
            </a:r>
            <a:r>
              <a:rPr lang="ru-RU" sz="1800" dirty="0"/>
              <a:t>человек на развилке дорог.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 smtClean="0"/>
              <a:t>        Где </a:t>
            </a:r>
            <a:r>
              <a:rPr lang="ru-RU" sz="1800" dirty="0"/>
              <a:t>право, где лево – понять он не мог.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 smtClean="0"/>
              <a:t>        Но </a:t>
            </a:r>
            <a:r>
              <a:rPr lang="ru-RU" sz="1800" dirty="0"/>
              <a:t>вдруг ученик в голове почесал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 smtClean="0"/>
              <a:t>        Той </a:t>
            </a:r>
            <a:r>
              <a:rPr lang="ru-RU" sz="1800" dirty="0"/>
              <a:t>самой рукою, которой писал,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 smtClean="0"/>
              <a:t>        И </a:t>
            </a:r>
            <a:r>
              <a:rPr lang="ru-RU" sz="1800" dirty="0"/>
              <a:t>мячик кидал, и страницы листал,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 smtClean="0"/>
              <a:t>        И </a:t>
            </a:r>
            <a:r>
              <a:rPr lang="ru-RU" sz="1800" dirty="0"/>
              <a:t>ложку держал, и пол подметал,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 smtClean="0"/>
              <a:t>        «</a:t>
            </a:r>
            <a:r>
              <a:rPr lang="ru-RU" sz="1800" dirty="0"/>
              <a:t>Победа!» – раздался ликующий крик: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 smtClean="0"/>
              <a:t>         Где </a:t>
            </a:r>
            <a:r>
              <a:rPr lang="ru-RU" sz="1800" dirty="0"/>
              <a:t>право, где лево узнал ученик.</a:t>
            </a:r>
          </a:p>
        </p:txBody>
      </p:sp>
      <p:sp>
        <p:nvSpPr>
          <p:cNvPr id="179202" name="AutoShap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002587" cy="16446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Задания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u="sng" dirty="0">
                <a:solidFill>
                  <a:srgbClr val="7030A0"/>
                </a:solidFill>
              </a:rPr>
              <a:t>Цель:</a:t>
            </a:r>
            <a:r>
              <a:rPr lang="ru-RU" sz="1800" dirty="0">
                <a:solidFill>
                  <a:srgbClr val="7030A0"/>
                </a:solidFill>
              </a:rPr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выявить </a:t>
            </a:r>
            <a:r>
              <a:rPr lang="ru-RU" sz="1800" dirty="0"/>
              <a:t>понимание пространственных отношений в группе реальных предметов и в группе предметов, изображенных на картинке + предметно-игровое действие на дифференцировку пространственных отношений.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стоя в шеренге, назвать стоящего справа, слева;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по инструкции расположить предметы слева и      справа от данного;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определить место соседа по отношению к себе;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определить свое место по отношению к соседу, ориентируясь на соответствующую руку соседа («Я стою справа от Жени, а Женя – слева от меня.»);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стоя попарно лицом друг к другу, определить сначала у себя, затем у товарища, левую руку, правую руку и т.д.</a:t>
            </a:r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016875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800" dirty="0" smtClean="0">
                <a:solidFill>
                  <a:schemeClr val="accent1">
                    <a:lumMod val="50000"/>
                  </a:schemeClr>
                </a:solidFill>
              </a:rPr>
              <a:t>2.   </a:t>
            </a:r>
            <a:r>
              <a:rPr lang="ru-RU" sz="3800" u="sng" dirty="0" smtClean="0"/>
              <a:t>Уточнение </a:t>
            </a:r>
            <a:r>
              <a:rPr lang="ru-RU" sz="3800" u="sng" dirty="0"/>
              <a:t>пространственных </a:t>
            </a:r>
            <a:r>
              <a:rPr lang="ru-RU" sz="3800" u="sng" dirty="0" smtClean="0"/>
              <a:t>    </a:t>
            </a:r>
            <a:br>
              <a:rPr lang="ru-RU" sz="3800" u="sng" dirty="0" smtClean="0"/>
            </a:br>
            <a:r>
              <a:rPr lang="ru-RU" sz="3800" dirty="0" smtClean="0"/>
              <a:t>              </a:t>
            </a:r>
            <a:r>
              <a:rPr lang="ru-RU" sz="3800" u="sng" dirty="0" smtClean="0"/>
              <a:t>взаимоотношений</a:t>
            </a:r>
            <a:r>
              <a:rPr lang="ru-RU" sz="3800" u="sng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3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4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231</TotalTime>
  <Words>968</Words>
  <Application>Microsoft Office PowerPoint</Application>
  <PresentationFormat>Экран (4:3)</PresentationFormat>
  <Paragraphs>76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Times New Roman</vt:lpstr>
      <vt:lpstr>Arial</vt:lpstr>
      <vt:lpstr>Lucida Sans Unicode</vt:lpstr>
      <vt:lpstr>Wingdings 3</vt:lpstr>
      <vt:lpstr>Verdana</vt:lpstr>
      <vt:lpstr>Wingdings 2</vt:lpstr>
      <vt:lpstr>American Retro</vt:lpstr>
      <vt:lpstr>Wingdings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Вывод:</vt:lpstr>
      <vt:lpstr>     На предмете «Окружающий мир» я бы и хотела немного остановиться.        С 1-го класса в программу данного предмета вложены уроки, посвящённые использованию в практике общения понятий «вперёд», «назад», «за», «перед», «слева», «справа», «влево», «вправо», «верх», «низ». Эти простые и вместе с тем основополагающие понятия порой вызывают сложности даже у более взрослых и опытных людей, поэтому на их освоение отпущено значительное время. Изучая, данную тему ребятам, предстоит:   -  познакомиться с понятиями «вперёд», «назад», «влево», «вправо», «верх», «низ»; -  научиться различать предметы, расположенные спереди и сзади от себя и другого           ученика, обращённого к наблюдателю лицом и спиной; - научиться правильно называть предметы, расположенные спереди,  сзади, слева, справа, вверху и внизу от самого себя и другого человека; - научиться различать левую и правую руку; - научиться различать левую и правую руку не только у себя, но и у стоящего    напротив человека (отдельно для стоящего лицом или спиной к говорящему); - узнать, что расположенный слева неподвижный предмет при повороте наблюдателя кругом окажется справа, и тому подобное. </vt:lpstr>
      <vt:lpstr>Презентация PowerPoint</vt:lpstr>
      <vt:lpstr>Задания  Цель:  выявить понимание пространственных отношений в группе реальных предметов и в группе предметов, изображенных на картинке + предметно-игровое действие на дифференцировку пространственных отношений.</vt:lpstr>
      <vt:lpstr>2.   Уточнение пространственных                    взаимоотношений.</vt:lpstr>
      <vt:lpstr>3.Игра «Части тела». </vt:lpstr>
      <vt:lpstr>4. «Определи по следу». </vt:lpstr>
      <vt:lpstr>6. Усвоение понятий «Левая сторона листа – правая сторона листа.</vt:lpstr>
      <vt:lpstr>                   Учимся определять направления Мишин друг Петя назначил встречу на площади, слева от фонтана. Почему Миша не понял, где ему ждать друга? Можно ли показать место их встречи? </vt:lpstr>
      <vt:lpstr>                 Графическое воспроизведение направлений             Рассмотри дерево. Сколько листьев на этом дереве?</vt:lpstr>
      <vt:lpstr>                                                             ПРАВО-ЛЕВО       Лисёнок собрался в гости к бельчонку. Позвонил по телефону, и хозяин подробно рассказал гостю, как надо добираться. Лисёнок вроде бы выпол­нил инструкции правильно, а попал почему-то к мороженщику медведю, чем тот был очень недоволен. «Я не виноват! — сказал лисенок.  — Вот как бельчонок объяснил мне дорогу: идёшь прямо, поворачиваешь направо,   идёшь до двух берёзок, затем поворот налево, идёшь прямо до мороженщика с зонтом, затем поворачиваешь направо там будет мой дом».</vt:lpstr>
      <vt:lpstr>СПАСИБО ЗА ВНИМАНИЕ!</vt:lpstr>
    </vt:vector>
  </TitlesOfParts>
  <Company>WolfishLair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пространственной ориентации</dc:title>
  <dc:creator>Paradise</dc:creator>
  <cp:lastModifiedBy>Patapon</cp:lastModifiedBy>
  <cp:revision>10</cp:revision>
  <dcterms:created xsi:type="dcterms:W3CDTF">2010-01-23T19:35:09Z</dcterms:created>
  <dcterms:modified xsi:type="dcterms:W3CDTF">2014-01-12T06:10:44Z</dcterms:modified>
</cp:coreProperties>
</file>