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67" r:id="rId3"/>
    <p:sldId id="256" r:id="rId4"/>
    <p:sldId id="257" r:id="rId5"/>
    <p:sldId id="259" r:id="rId6"/>
    <p:sldId id="258" r:id="rId7"/>
    <p:sldId id="268" r:id="rId8"/>
    <p:sldId id="269" r:id="rId9"/>
    <p:sldId id="263" r:id="rId10"/>
    <p:sldId id="261" r:id="rId11"/>
    <p:sldId id="260" r:id="rId12"/>
    <p:sldId id="264" r:id="rId13"/>
    <p:sldId id="265" r:id="rId14"/>
    <p:sldId id="266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6A9"/>
    <a:srgbClr val="005426"/>
    <a:srgbClr val="9ED2A8"/>
    <a:srgbClr val="EA00F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41" autoAdjust="0"/>
    <p:restoredTop sz="86323" autoAdjust="0"/>
  </p:normalViewPr>
  <p:slideViewPr>
    <p:cSldViewPr>
      <p:cViewPr>
        <p:scale>
          <a:sx n="100" d="100"/>
          <a:sy n="100" d="100"/>
        </p:scale>
        <p:origin x="-846" y="1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0" y="11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B923A-F25F-46C2-8E72-DD95CAE9A5EA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6AC73-92D6-41B3-BAB0-360330493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3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Новые требования </a:t>
            </a:r>
            <a:b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 подготовке учителей</a:t>
            </a:r>
            <a:endParaRPr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39940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61A93E-8E6E-47BA-9640-C96AFC79C0CC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D606-3794-4BD1-8E30-3707D46C656F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CF1F-E976-4482-88F7-5184D8C83B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3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D606-3794-4BD1-8E30-3707D46C656F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CF1F-E976-4482-88F7-5184D8C83B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79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D606-3794-4BD1-8E30-3707D46C656F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CF1F-E976-4482-88F7-5184D8C83B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54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D606-3794-4BD1-8E30-3707D46C656F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CF1F-E976-4482-88F7-5184D8C83B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97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D606-3794-4BD1-8E30-3707D46C656F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CF1F-E976-4482-88F7-5184D8C83B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73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D606-3794-4BD1-8E30-3707D46C656F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CF1F-E976-4482-88F7-5184D8C83B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8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D606-3794-4BD1-8E30-3707D46C656F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CF1F-E976-4482-88F7-5184D8C83B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4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D606-3794-4BD1-8E30-3707D46C656F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CF1F-E976-4482-88F7-5184D8C83B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7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D606-3794-4BD1-8E30-3707D46C656F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CF1F-E976-4482-88F7-5184D8C83B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0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D606-3794-4BD1-8E30-3707D46C656F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CF1F-E976-4482-88F7-5184D8C83B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70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D606-3794-4BD1-8E30-3707D46C656F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CF1F-E976-4482-88F7-5184D8C83B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8D606-3794-4BD1-8E30-3707D46C656F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7CF1F-E976-4482-88F7-5184D8C83B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7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3" descr="Screenshot Studio capture #2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-1270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одзаголовок 65"/>
          <p:cNvSpPr txBox="1">
            <a:spLocks/>
          </p:cNvSpPr>
          <p:nvPr/>
        </p:nvSpPr>
        <p:spPr>
          <a:xfrm>
            <a:off x="1357290" y="0"/>
            <a:ext cx="778671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</p:spPr>
        <p:txBody>
          <a:bodyPr rIns="288000">
            <a:normAutofit fontScale="6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60363" algn="ctr" defTabSz="231775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ru-RU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54013" indent="-1588" algn="ctr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Национальная образовательная инициатива</a:t>
            </a:r>
            <a:r>
              <a:rPr lang="ru-RU" sz="48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354013" indent="-1588" algn="ctr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«Наша новая школа»</a:t>
            </a:r>
            <a:endParaRPr lang="ru-RU" sz="4800" b="1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714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>
                <a:tab pos="6096000" algn="l"/>
                <a:tab pos="7445375" algn="l"/>
                <a:tab pos="7620000" algn="l"/>
              </a:tabLst>
              <a:defRPr/>
            </a:pPr>
            <a:endParaRPr lang="ru-RU" sz="1700" dirty="0">
              <a:solidFill>
                <a:schemeClr val="bg1"/>
              </a:solidFill>
              <a:latin typeface="+mn-lt"/>
            </a:endParaRPr>
          </a:p>
          <a:p>
            <a:pPr marL="3556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1C1C1C"/>
                </a:solidFill>
                <a:latin typeface="+mn-lt"/>
              </a:rPr>
              <a:t>Главные задачи современной школы </a:t>
            </a:r>
            <a:r>
              <a:rPr lang="ru-RU" sz="3600" dirty="0">
                <a:solidFill>
                  <a:srgbClr val="1C1C1C"/>
                </a:solidFill>
                <a:latin typeface="+mn-lt"/>
              </a:rPr>
              <a:t>― </a:t>
            </a:r>
            <a:r>
              <a:rPr lang="ru-RU" sz="3600" b="1" dirty="0">
                <a:solidFill>
                  <a:srgbClr val="1C1C1C"/>
                </a:solidFill>
                <a:latin typeface="+mn-lt"/>
              </a:rPr>
              <a:t>раскрытие способностей каждого ученика</a:t>
            </a:r>
            <a:r>
              <a:rPr lang="ru-RU" sz="3600" dirty="0">
                <a:solidFill>
                  <a:srgbClr val="1C1C1C"/>
                </a:solidFill>
                <a:latin typeface="+mn-lt"/>
              </a:rPr>
              <a:t>, </a:t>
            </a:r>
            <a:r>
              <a:rPr lang="ru-RU" sz="3600" b="1" dirty="0">
                <a:solidFill>
                  <a:srgbClr val="1C1C1C"/>
                </a:solidFill>
                <a:latin typeface="+mn-lt"/>
              </a:rPr>
              <a:t>воспитание порядочного и патриотичного человека</a:t>
            </a:r>
            <a:r>
              <a:rPr lang="ru-RU" sz="3600" dirty="0">
                <a:solidFill>
                  <a:srgbClr val="1C1C1C"/>
                </a:solidFill>
                <a:latin typeface="+mn-lt"/>
              </a:rPr>
              <a:t>, </a:t>
            </a:r>
            <a:r>
              <a:rPr lang="ru-RU" sz="3600" b="1" dirty="0">
                <a:solidFill>
                  <a:srgbClr val="1C1C1C"/>
                </a:solidFill>
                <a:latin typeface="+mn-lt"/>
              </a:rPr>
              <a:t>личности, готовой к жизни в высокотехнологичном, конкурентном мире</a:t>
            </a:r>
            <a:r>
              <a:rPr lang="ru-RU" sz="3600" dirty="0">
                <a:solidFill>
                  <a:srgbClr val="1C1C1C"/>
                </a:solidFill>
                <a:latin typeface="+mn-lt"/>
              </a:rPr>
              <a:t>.</a:t>
            </a:r>
          </a:p>
          <a:p>
            <a:pPr marL="3556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1C1C1C"/>
                </a:solidFill>
                <a:latin typeface="+mn-lt"/>
              </a:rPr>
              <a:t>Школьное обучение должно быть построено так, чтобы выпускники могли самостоятельно ставить и достигать серьёзных целей, умело реагировать на разные жизненные ситуации</a:t>
            </a:r>
            <a:r>
              <a:rPr lang="ru-RU" sz="3600" dirty="0">
                <a:solidFill>
                  <a:srgbClr val="1C1C1C"/>
                </a:solidFill>
                <a:latin typeface="+mn-lt"/>
              </a:rPr>
              <a:t>.</a:t>
            </a:r>
            <a:endParaRPr lang="en-US" sz="3600" dirty="0">
              <a:solidFill>
                <a:srgbClr val="1C1C1C"/>
              </a:solidFill>
              <a:latin typeface="+mn-lt"/>
            </a:endParaRPr>
          </a:p>
          <a:p>
            <a:pPr algn="just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algn="just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1787525" defTabSz="231775" fontAlgn="auto">
              <a:lnSpc>
                <a:spcPct val="134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Заголовок 64"/>
          <p:cNvSpPr>
            <a:spLocks noGrp="1"/>
          </p:cNvSpPr>
          <p:nvPr>
            <p:ph type="title"/>
          </p:nvPr>
        </p:nvSpPr>
        <p:spPr>
          <a:xfrm rot="16200000">
            <a:off x="-1645554" y="4081817"/>
            <a:ext cx="4583424" cy="88974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z="2400" b="1" cap="none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Новые требования </a:t>
            </a:r>
            <a:br>
              <a:rPr sz="2400" b="1" cap="none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sz="2400" b="1" cap="none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 подготовке учителей</a:t>
            </a:r>
            <a:endParaRPr sz="2400" b="1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960" y="417108"/>
            <a:ext cx="1156322" cy="118769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IMG016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852936"/>
            <a:ext cx="3515883" cy="26369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Полевой практикум с.Сикачи-Алян и памятник природы ( музей под открытым небом) Петроглифы  с.Сикачи-Алян.</a:t>
            </a:r>
            <a:endParaRPr lang="ru-RU" sz="3200" dirty="0"/>
          </a:p>
        </p:txBody>
      </p:sp>
      <p:pic>
        <p:nvPicPr>
          <p:cNvPr id="7" name="Содержимое 6" descr="SAM_1083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005064"/>
            <a:ext cx="3563888" cy="2672916"/>
          </a:xfrm>
          <a:effectLst>
            <a:softEdge rad="127000"/>
          </a:effectLst>
        </p:spPr>
      </p:pic>
      <p:pic>
        <p:nvPicPr>
          <p:cNvPr id="8" name="Рисунок 7" descr="000tzqf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44824"/>
            <a:ext cx="2988444" cy="262983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844824"/>
            <a:ext cx="2987824" cy="213131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SAM_099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122012"/>
            <a:ext cx="2592287" cy="273598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A0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3541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Современная школьная география: содержание и технологии.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Авторский взгляд.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2736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Душина Ираида Владимировна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Летягин Александр Анатольевич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Пятунин Владимир Борисович</a:t>
            </a: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ФГБОУ ВПО «Московский педагогический государственный университет» Тема: Направленность  УМК по географии на реализацию деятельностного подхода в  обучении школьников</a:t>
            </a:r>
          </a:p>
        </p:txBody>
      </p:sp>
      <p:pic>
        <p:nvPicPr>
          <p:cNvPr id="4" name="Рисунок 3" descr="SAM_089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628800"/>
            <a:ext cx="2435763" cy="1826822"/>
          </a:xfrm>
          <a:prstGeom prst="rect">
            <a:avLst/>
          </a:prstGeom>
        </p:spPr>
      </p:pic>
      <p:pic>
        <p:nvPicPr>
          <p:cNvPr id="5" name="Рисунок 4" descr="IMG_765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4821920"/>
            <a:ext cx="3456384" cy="1907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765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9" y="980728"/>
            <a:ext cx="9000801" cy="496855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IMG007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772816"/>
            <a:ext cx="3552659" cy="31134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CIMG008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852936"/>
            <a:ext cx="3851920" cy="28889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CIMG007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2816"/>
            <a:ext cx="3743721" cy="33642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24936" cy="12961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Защита курсовой работы по теме: «Рабочие программы в сфере ФГОС»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 descr="CIMG007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653136"/>
            <a:ext cx="2555776" cy="19168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CIMG0090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797152"/>
            <a:ext cx="2213710" cy="185779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D2A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AM_11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268760"/>
            <a:ext cx="3563888" cy="267291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CIMG005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933056"/>
            <a:ext cx="3707904" cy="278092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5426"/>
                </a:solidFill>
              </a:rPr>
              <a:t>Рабочие моменты</a:t>
            </a:r>
            <a:endParaRPr lang="ru-RU" b="1" i="1" dirty="0">
              <a:solidFill>
                <a:srgbClr val="005426"/>
              </a:solidFill>
            </a:endParaRPr>
          </a:p>
        </p:txBody>
      </p:sp>
      <p:pic>
        <p:nvPicPr>
          <p:cNvPr id="6" name="Рисунок 5" descr="CIMG006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1" y="2996952"/>
            <a:ext cx="3984443" cy="298833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 descr="CIMG006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1279526"/>
            <a:ext cx="3600400" cy="245318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SAM_112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293096"/>
            <a:ext cx="3299859" cy="247489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EA06A9"/>
                </a:solidFill>
              </a:rPr>
              <a:t>Вручение свидетельств об окончании курсов повышения квалификации учителей географии</a:t>
            </a:r>
            <a:endParaRPr lang="ru-RU" sz="2800" b="1" dirty="0">
              <a:solidFill>
                <a:srgbClr val="EA06A9"/>
              </a:solidFill>
            </a:endParaRPr>
          </a:p>
        </p:txBody>
      </p:sp>
      <p:pic>
        <p:nvPicPr>
          <p:cNvPr id="3" name="Рисунок 2" descr="cd9544d3b379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149080"/>
            <a:ext cx="2435302" cy="2492126"/>
          </a:xfrm>
          <a:prstGeom prst="flowChartMagneticTape">
            <a:avLst/>
          </a:prstGeom>
          <a:effectLst>
            <a:softEdge rad="127000"/>
          </a:effectLst>
        </p:spPr>
      </p:pic>
      <p:pic>
        <p:nvPicPr>
          <p:cNvPr id="4" name="Рисунок 3" descr="SAM_113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844824"/>
            <a:ext cx="3024336" cy="22682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SAM_113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772816"/>
            <a:ext cx="2843808" cy="21328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SAM_113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3068960"/>
            <a:ext cx="3203848" cy="240288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SAM_1130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563126"/>
            <a:ext cx="3059832" cy="229487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SAM_113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759" y="0"/>
            <a:ext cx="4321241" cy="42210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SAM_113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64088" cy="29000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CIMG006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052" y="3789040"/>
            <a:ext cx="4091947" cy="30689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SAM_113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48880"/>
            <a:ext cx="6012160" cy="450912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7333120_51769074_1259446218_02f85549c2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692696"/>
            <a:ext cx="5265747" cy="4181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9144000" cy="55006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Cambria" pitchFamily="18" charset="0"/>
              </a:rPr>
              <a:t>Системно-деятельностный подход обусловливает изменение общих подходов к образованию:</a:t>
            </a:r>
          </a:p>
          <a:p>
            <a:pPr>
              <a:buFont typeface="Wingdings" pitchFamily="2" charset="2"/>
              <a:buNone/>
              <a:defRPr/>
            </a:pPr>
            <a:endParaRPr lang="ru-RU" sz="1050" b="1" dirty="0" smtClean="0">
              <a:solidFill>
                <a:srgbClr val="002060"/>
              </a:solidFill>
              <a:effectLst/>
              <a:latin typeface="Cambria" pitchFamily="18" charset="0"/>
            </a:endParaRPr>
          </a:p>
          <a:p>
            <a:pPr>
              <a:lnSpc>
                <a:spcPts val="2500"/>
              </a:lnSpc>
              <a:defRPr/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Cambria" pitchFamily="18" charset="0"/>
              </a:rPr>
              <a:t>в определении </a:t>
            </a:r>
            <a:r>
              <a:rPr lang="ru-RU" sz="2800" b="1" i="1" dirty="0" smtClean="0">
                <a:solidFill>
                  <a:srgbClr val="002060"/>
                </a:solidFill>
                <a:effectLst/>
                <a:latin typeface="Cambria" pitchFamily="18" charset="0"/>
              </a:rPr>
              <a:t>цели как формирование умения учиться,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Cambria" pitchFamily="18" charset="0"/>
              </a:rPr>
              <a:t>обеспечивающего овладение новыми компетенциями;</a:t>
            </a:r>
          </a:p>
          <a:p>
            <a:pPr>
              <a:lnSpc>
                <a:spcPts val="2500"/>
              </a:lnSpc>
              <a:buFont typeface="Wingdings" pitchFamily="2" charset="2"/>
              <a:buNone/>
              <a:defRPr/>
            </a:pPr>
            <a:endParaRPr lang="ru-RU" sz="800" b="1" dirty="0" smtClean="0">
              <a:solidFill>
                <a:srgbClr val="002060"/>
              </a:solidFill>
              <a:effectLst/>
              <a:latin typeface="Cambria" pitchFamily="18" charset="0"/>
            </a:endParaRPr>
          </a:p>
          <a:p>
            <a:pPr>
              <a:lnSpc>
                <a:spcPts val="2500"/>
              </a:lnSpc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Cambria" pitchFamily="18" charset="0"/>
              </a:rPr>
              <a:t>во включении содержания обучения в контекст решения значимых жизненных задач;</a:t>
            </a:r>
          </a:p>
          <a:p>
            <a:pPr>
              <a:lnSpc>
                <a:spcPts val="2500"/>
              </a:lnSpc>
              <a:buFont typeface="Wingdings" pitchFamily="2" charset="2"/>
              <a:buNone/>
              <a:defRPr/>
            </a:pPr>
            <a:endParaRPr lang="ru-RU" sz="800" b="1" dirty="0" smtClean="0">
              <a:solidFill>
                <a:srgbClr val="002060"/>
              </a:solidFill>
              <a:effectLst/>
              <a:latin typeface="Cambria" pitchFamily="18" charset="0"/>
            </a:endParaRPr>
          </a:p>
          <a:p>
            <a:pPr>
              <a:lnSpc>
                <a:spcPts val="2500"/>
              </a:lnSpc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Cambria" pitchFamily="18" charset="0"/>
              </a:rPr>
              <a:t>в целенаправленной организации учебной деятельности ученика и создании индивидуальных образовательных траекторий;</a:t>
            </a:r>
          </a:p>
          <a:p>
            <a:pPr>
              <a:lnSpc>
                <a:spcPts val="2500"/>
              </a:lnSpc>
              <a:buFont typeface="Wingdings" pitchFamily="2" charset="2"/>
              <a:buNone/>
              <a:defRPr/>
            </a:pPr>
            <a:endParaRPr lang="ru-RU" sz="800" b="1" dirty="0" smtClean="0">
              <a:solidFill>
                <a:srgbClr val="002060"/>
              </a:solidFill>
              <a:effectLst/>
              <a:latin typeface="Cambria" pitchFamily="18" charset="0"/>
            </a:endParaRPr>
          </a:p>
          <a:p>
            <a:pPr>
              <a:lnSpc>
                <a:spcPts val="2500"/>
              </a:lnSpc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/>
                <a:latin typeface="Cambria" pitchFamily="18" charset="0"/>
              </a:rPr>
              <a:t>в признании решающей роли учебного сотрудничества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Cambria" pitchFamily="18" charset="0"/>
              </a:rPr>
              <a:t>для достижения целей обучения.</a:t>
            </a:r>
          </a:p>
        </p:txBody>
      </p:sp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323850" y="55563"/>
            <a:ext cx="8820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71438"/>
            <a:ext cx="8570913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Стандарты нового пок</a:t>
            </a:r>
            <a:r>
              <a:rPr lang="ru-RU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оления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  <p:bldP spid="1638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077072"/>
            <a:ext cx="5724128" cy="15617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 17 июня 2012 года по 8 июля 2012 года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499992" y="476673"/>
            <a:ext cx="3240360" cy="187220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Курсы повышения квалификации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5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Я обогатила свой опыт благодаря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70853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 . Прослушиванию  курсов по теме : «Инновационные педагогические технологии школьного географического образования».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</a:rPr>
              <a:t>. Приняла участие в работе краевой научно – практической конференции « Современные педагогические технологии как средство реализации деятельностного подхода в линии учебников географии Издательства центра «</a:t>
            </a:r>
            <a:r>
              <a:rPr lang="ru-RU" sz="2000" b="1" dirty="0" err="1" smtClean="0">
                <a:solidFill>
                  <a:srgbClr val="002060"/>
                </a:solidFill>
              </a:rPr>
              <a:t>Вентана-Граф</a:t>
            </a:r>
            <a:r>
              <a:rPr lang="ru-RU" sz="2000" b="1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</a:rPr>
              <a:t>. Приняла участие в работе семинара по теме « Реализация основных положений ФГОС в УМК «География» издательства « Русское слово».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4. Приняла участие в полевом практикуме с.Сикачи-Алян и осмотрела памятник природы ( музей под открытым небом) «</a:t>
            </a:r>
            <a:r>
              <a:rPr lang="ru-RU" sz="2000" b="1" dirty="0" err="1" smtClean="0">
                <a:solidFill>
                  <a:srgbClr val="002060"/>
                </a:solidFill>
              </a:rPr>
              <a:t>Петроглифи</a:t>
            </a:r>
            <a:r>
              <a:rPr lang="ru-RU" sz="2000" b="1" dirty="0" smtClean="0">
                <a:solidFill>
                  <a:srgbClr val="002060"/>
                </a:solidFill>
              </a:rPr>
              <a:t>  с.Сикачи-Алян.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79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Приняли участие в работе краевой научно – практической конференции « Современные педагогические технологии как средство реализации деятельностного подхода в линии учебников географии Издательства центра «</a:t>
            </a:r>
            <a:r>
              <a:rPr lang="ru-RU" sz="1800" b="1" dirty="0" err="1" smtClean="0">
                <a:solidFill>
                  <a:srgbClr val="002060"/>
                </a:solidFill>
              </a:rPr>
              <a:t>Вентана-Граф</a:t>
            </a:r>
            <a:r>
              <a:rPr lang="ru-RU" sz="1800" b="1" dirty="0" smtClean="0">
                <a:solidFill>
                  <a:srgbClr val="002060"/>
                </a:solidFill>
              </a:rPr>
              <a:t>».</a:t>
            </a:r>
            <a:endParaRPr lang="ru-RU" sz="1800" dirty="0"/>
          </a:p>
        </p:txBody>
      </p:sp>
      <p:pic>
        <p:nvPicPr>
          <p:cNvPr id="5" name="Рисунок 4" descr="SAM_089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916832"/>
            <a:ext cx="5148064" cy="3861048"/>
          </a:xfrm>
          <a:prstGeom prst="rect">
            <a:avLst/>
          </a:prstGeom>
        </p:spPr>
      </p:pic>
      <p:pic>
        <p:nvPicPr>
          <p:cNvPr id="4" name="Содержимое 3" descr="SAM_0899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637198"/>
            <a:ext cx="4294403" cy="32208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568952" cy="15841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5426"/>
                </a:solidFill>
              </a:rPr>
              <a:t>Современная школьная география. Педагогический опыт учителей - апробаторов</a:t>
            </a:r>
            <a:endParaRPr lang="ru-RU" sz="3200" dirty="0">
              <a:solidFill>
                <a:srgbClr val="005426"/>
              </a:solidFill>
            </a:endParaRPr>
          </a:p>
        </p:txBody>
      </p:sp>
      <p:pic>
        <p:nvPicPr>
          <p:cNvPr id="4" name="Рисунок 3" descr="CIMG007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708920"/>
            <a:ext cx="5004048" cy="375303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 descr="CIMG005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52936"/>
            <a:ext cx="4860032" cy="364502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34163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764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348880"/>
            <a:ext cx="4091947" cy="30689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IMG_762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79658"/>
            <a:ext cx="4104456" cy="307834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Мастер-класс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SAM_093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340768"/>
            <a:ext cx="2516607" cy="23621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SAM_121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40768"/>
            <a:ext cx="3035829" cy="22768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IMG_7619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107" y="4149080"/>
            <a:ext cx="3611893" cy="270892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Мастер-классы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_7649.JPG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61048"/>
            <a:ext cx="3376613" cy="2532063"/>
          </a:xfrm>
          <a:effectLst>
            <a:softEdge rad="317500"/>
          </a:effectLst>
        </p:spPr>
      </p:pic>
      <p:pic>
        <p:nvPicPr>
          <p:cNvPr id="5" name="Рисунок 4" descr="IMG_765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101" y="3933056"/>
            <a:ext cx="3491881" cy="261891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IMG_763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7" y="980728"/>
            <a:ext cx="3227851" cy="242088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IMG_758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616" y="836712"/>
            <a:ext cx="3456384" cy="259228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 descr="IMG_7613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2276872"/>
            <a:ext cx="3240360" cy="243027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Реализация коммуникативных компетенций </a:t>
            </a:r>
            <a:endParaRPr lang="ru-RU" b="1" i="1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CIMG005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916832"/>
            <a:ext cx="3116164" cy="2337123"/>
          </a:xfrm>
          <a:effectLst>
            <a:softEdge rad="127000"/>
          </a:effectLst>
        </p:spPr>
      </p:pic>
      <p:pic>
        <p:nvPicPr>
          <p:cNvPr id="5" name="Рисунок 4" descr="SAM_093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916832"/>
            <a:ext cx="2939819" cy="22048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SAM_090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861048"/>
            <a:ext cx="3491880" cy="261891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350</Words>
  <Application>Microsoft Office PowerPoint</Application>
  <PresentationFormat>Экран (4:3)</PresentationFormat>
  <Paragraphs>43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Новые требования  к подготовке учителей</vt:lpstr>
      <vt:lpstr>Презентация PowerPoint</vt:lpstr>
      <vt:lpstr>Курсы повышения квалификации</vt:lpstr>
      <vt:lpstr>Я обогатила свой опыт благодаря </vt:lpstr>
      <vt:lpstr>Приняли участие в работе краевой научно – практической конференции « Современные педагогические технологии как средство реализации деятельностного подхода в линии учебников географии Издательства центра «Вентана-Граф».</vt:lpstr>
      <vt:lpstr>Современная школьная география. Педагогический опыт учителей - апробаторов</vt:lpstr>
      <vt:lpstr>Мастер-класс</vt:lpstr>
      <vt:lpstr>Мастер-классы</vt:lpstr>
      <vt:lpstr>Реализация коммуникативных компетенций </vt:lpstr>
      <vt:lpstr>Полевой практикум с.Сикачи-Алян и памятник природы ( музей под открытым небом) Петроглифы  с.Сикачи-Алян.</vt:lpstr>
      <vt:lpstr>Современная школьная география: содержание и технологии.  Авторский взгляд.</vt:lpstr>
      <vt:lpstr>Презентация PowerPoint</vt:lpstr>
      <vt:lpstr>Защита курсовой работы по теме: «Рабочие программы в сфере ФГОС»</vt:lpstr>
      <vt:lpstr>Рабочие моменты</vt:lpstr>
      <vt:lpstr>Вручение свидетельств об окончании курсов повышения квалификации учителей географии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июня 2012года начались курсы повышения квалификации у географов по теме: «Инновационные педагогические технологии школьного</dc:title>
  <dc:creator>Геннадий</dc:creator>
  <cp:lastModifiedBy>Patapon</cp:lastModifiedBy>
  <cp:revision>22</cp:revision>
  <dcterms:created xsi:type="dcterms:W3CDTF">2012-07-05T07:28:35Z</dcterms:created>
  <dcterms:modified xsi:type="dcterms:W3CDTF">2014-01-12T06:14:42Z</dcterms:modified>
</cp:coreProperties>
</file>