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8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65" r:id="rId16"/>
    <p:sldId id="269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993366"/>
    <a:srgbClr val="0066FF"/>
    <a:srgbClr val="00CC00"/>
    <a:srgbClr val="9900FF"/>
    <a:srgbClr val="9900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94675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4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5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4231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7F36F747-49C9-488B-8A87-2B39CFADDA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4AAE-0EAE-48E2-9D4D-EB4BACC2F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7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EA0AC-0AEF-4363-91E5-CE02EDD85A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01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74C79DBB-9149-4895-9C99-C9C906B78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84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B7C6C902-5B7B-478A-A1A3-101221DB1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25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69B86F91-4BE3-400A-9E73-D12E6CC5F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8D3BB-ED4C-47D1-A241-F3B27CF6F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01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BB10-9B9F-4C11-9E2C-588BC7FFDE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62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EF5D-8EAD-45A1-97AD-AE9FE9945D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73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29A95-CCF2-49A9-925E-EEE0CC110E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7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B6A9-E366-4D7A-B17F-89A8EE25CF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42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CD05-F240-4F25-9D6C-A1924A1CA3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7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9986-A6A3-4B8B-9F21-23A2DB5FF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5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DB1B5-AF5A-49B3-B7AD-A4E8D344A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5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320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9320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22CC0DCC-DCAD-48B0-A48D-712257307FC2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93205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93206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7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8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9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82;&#1086;&#1085;&#1082;&#1091;&#1088;&#1089;\&#1044;&#1045;&#1058;&#1048;%20&#1057;&#1054;&#1051;&#1053;&#1062;&#104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82;&#1086;&#1085;&#1082;&#1091;&#1088;&#1089;\&#1044;&#1045;&#1058;&#1048;%20&#1057;&#1054;&#1051;&#1053;&#1062;&#1040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1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9600" b="1">
                <a:solidFill>
                  <a:srgbClr val="990033"/>
                </a:solidFill>
                <a:latin typeface="Comic Sans MS" pitchFamily="66" charset="0"/>
              </a:rPr>
              <a:t/>
            </a:r>
            <a:br>
              <a:rPr lang="ru-RU" altLang="ru-RU" sz="9600" b="1">
                <a:solidFill>
                  <a:srgbClr val="990033"/>
                </a:solidFill>
                <a:latin typeface="Comic Sans MS" pitchFamily="66" charset="0"/>
              </a:rPr>
            </a:br>
            <a:endParaRPr lang="ru-RU" altLang="ru-RU" sz="9600" b="1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58405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0350"/>
            <a:ext cx="6400800" cy="1524000"/>
          </a:xfrm>
        </p:spPr>
        <p:txBody>
          <a:bodyPr/>
          <a:lstStyle/>
          <a:p>
            <a:r>
              <a:rPr lang="ru-RU" altLang="ru-RU" sz="4800" b="1">
                <a:solidFill>
                  <a:srgbClr val="FF9900"/>
                </a:solidFill>
                <a:latin typeface="Comic Sans MS" pitchFamily="66" charset="0"/>
              </a:rPr>
              <a:t>МОУ СОШ №68</a:t>
            </a:r>
          </a:p>
          <a:p>
            <a:r>
              <a:rPr lang="ru-RU" altLang="ru-RU" sz="4800" b="1">
                <a:solidFill>
                  <a:srgbClr val="FF9900"/>
                </a:solidFill>
                <a:latin typeface="Comic Sans MS" pitchFamily="66" charset="0"/>
              </a:rPr>
              <a:t>представляет</a:t>
            </a:r>
          </a:p>
        </p:txBody>
      </p:sp>
      <p:pic>
        <p:nvPicPr>
          <p:cNvPr id="58403" name="Picture 35" descr="SDC1187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227763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06" name="Picture 38" descr="SDC1185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1042988" y="5229225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008000"/>
                </a:solidFill>
                <a:latin typeface="Comic Sans MS" pitchFamily="66" charset="0"/>
              </a:rPr>
              <a:t>Лагерь «Остров Сокровищ»</a:t>
            </a:r>
          </a:p>
        </p:txBody>
      </p:sp>
      <p:pic>
        <p:nvPicPr>
          <p:cNvPr id="58408" name="ДЕТИ СОЛН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8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408"/>
                </p:tgtEl>
              </p:cMediaNode>
            </p:audio>
          </p:childTnLst>
        </p:cTn>
      </p:par>
    </p:tnLst>
    <p:bldLst>
      <p:bldP spid="58405" grpId="0" build="p"/>
      <p:bldP spid="58407" grpId="0"/>
      <p:bldP spid="5840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632700" cy="908050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FF9900"/>
                </a:solidFill>
                <a:latin typeface="Comic Sans MS" pitchFamily="66" charset="0"/>
              </a:rPr>
              <a:t>Результативность программы</a:t>
            </a:r>
          </a:p>
        </p:txBody>
      </p:sp>
      <p:graphicFrame>
        <p:nvGraphicFramePr>
          <p:cNvPr id="106542" name="Group 46"/>
          <p:cNvGraphicFramePr>
            <a:graphicFrameLocks noGrp="1"/>
          </p:cNvGraphicFramePr>
          <p:nvPr>
            <p:ph idx="1"/>
          </p:nvPr>
        </p:nvGraphicFramePr>
        <p:xfrm>
          <a:off x="1187450" y="692150"/>
          <a:ext cx="7086600" cy="5907088"/>
        </p:xfrm>
        <a:graphic>
          <a:graphicData uri="http://schemas.openxmlformats.org/drawingml/2006/table">
            <a:tbl>
              <a:tblPr/>
              <a:tblGrid>
                <a:gridCol w="503238"/>
                <a:gridCol w="2232025"/>
                <a:gridCol w="4351337"/>
              </a:tblGrid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Личностные изменения, приобретение знаний, навыков, умений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Создана благоприятная среда для развития кружков.  За 2008-2009 год создано 5 кружков: «Первоклассник», «Задоринка», «Танцеград», «Бисеринка», «Оригами». Каждый ребенок задействован в одном или нескольких кружках. Многие кружки продолжают свою работу в учебном году.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Физическое, психическое, моральное оздоровление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 период 2007-2009 г. нет травматизма, заболеваний, в первой смене появилась динамика к увеличению роста и веса детей на 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Самоопределение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indent="-4572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838200" indent="-3810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2573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76400" indent="-30480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133600" indent="-3048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Отслеживание результатов по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Экрану настроения (преобладает красный цвет отличного настроения, а также зеленый - хорошее)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     Забору отзывов (каждый ребенок и родитель может оставить на этом заборе надпись-пожелание, отзыв о деятельности лагеря)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Изображение 0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ДЕТИ СОЛН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59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5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6732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DSC009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DSC009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DSC009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195888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DSC009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54856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SDC118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6438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SDC118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593850"/>
            <a:ext cx="7019925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SDC118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31225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SDC119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7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SDC119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400300"/>
            <a:ext cx="59404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SDC119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0638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7" name="Picture 7" descr="SDC119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8" name="Picture 8" descr="SDC119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SDC118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SDC118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771775" y="0"/>
            <a:ext cx="36004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008000"/>
                </a:solidFill>
                <a:latin typeface="Comic Sans MS" pitchFamily="66" charset="0"/>
              </a:rPr>
              <a:t>Символы лагеря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loud"/>
          <p:cNvSpPr>
            <a:spLocks noChangeAspect="1" noEditPoints="1" noChangeArrowheads="1"/>
          </p:cNvSpPr>
          <p:nvPr/>
        </p:nvSpPr>
        <p:spPr bwMode="auto">
          <a:xfrm>
            <a:off x="2124075" y="0"/>
            <a:ext cx="3959225" cy="26368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kumimoji="0" lang="ru-RU" altLang="ru-RU" sz="8800" b="1">
                <a:solidFill>
                  <a:srgbClr val="990033"/>
                </a:solidFill>
                <a:latin typeface="Comic Sans MS" pitchFamily="66" charset="0"/>
              </a:rPr>
              <a:t>ЗОВ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580063" y="1628775"/>
            <a:ext cx="2952750" cy="2808288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600" b="1">
                <a:solidFill>
                  <a:srgbClr val="990033"/>
                </a:solidFill>
                <a:latin typeface="Comic Sans MS" pitchFamily="66" charset="0"/>
              </a:rPr>
              <a:t>взаимопонимание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419475" y="3573463"/>
            <a:ext cx="3095625" cy="295275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600" b="1">
                <a:solidFill>
                  <a:srgbClr val="990033"/>
                </a:solidFill>
                <a:latin typeface="Comic Sans MS" pitchFamily="66" charset="0"/>
              </a:rPr>
              <a:t>Ориентация в </a:t>
            </a:r>
          </a:p>
          <a:p>
            <a:r>
              <a:rPr lang="ru-RU" altLang="ru-RU" sz="3600" b="1">
                <a:solidFill>
                  <a:srgbClr val="990033"/>
                </a:solidFill>
                <a:latin typeface="Comic Sans MS" pitchFamily="66" charset="0"/>
              </a:rPr>
              <a:t>окружающей среде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-180975" y="1268413"/>
            <a:ext cx="3276600" cy="3313112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600" b="1">
                <a:solidFill>
                  <a:srgbClr val="990033"/>
                </a:solidFill>
                <a:latin typeface="Comic Sans MS" pitchFamily="66" charset="0"/>
              </a:rPr>
              <a:t>здоровье</a:t>
            </a:r>
          </a:p>
        </p:txBody>
      </p:sp>
      <p:pic>
        <p:nvPicPr>
          <p:cNvPr id="4108" name="Picture 12" descr="4abaec2b3e1a2f4fb748f456ab988db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763712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e300b5e7ea6052c525a27fd72a82eaa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0"/>
            <a:ext cx="187166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4" grpId="1" animBg="1"/>
      <p:bldP spid="4106" grpId="0" animBg="1"/>
      <p:bldP spid="4107" grpId="0" animBg="1"/>
      <p:bldP spid="41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835150" y="-531813"/>
            <a:ext cx="5832475" cy="2665413"/>
          </a:xfrm>
          <a:prstGeom prst="irregularSeal2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ru-RU" altLang="ru-RU" sz="3200" b="1">
                <a:solidFill>
                  <a:srgbClr val="990033"/>
                </a:solidFill>
                <a:latin typeface="Comic Sans MS" pitchFamily="66" charset="0"/>
              </a:rPr>
              <a:t>Главные цели программы: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900113" y="1844675"/>
            <a:ext cx="4787900" cy="21605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Формирование интереса к знаниям с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 помощью создания образовательно-игрового поля</a:t>
            </a:r>
          </a:p>
          <a:p>
            <a:endParaRPr lang="ru-RU" altLang="ru-RU" b="1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268538" y="4221163"/>
            <a:ext cx="5905500" cy="22320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Организация содержательного досуга и занятости детей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в каникулярное время, способствующих полноценному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отдыху, оздоровлению, самореализации,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kumimoji="0" lang="ru-RU" altLang="ru-RU" sz="2000" b="1">
                <a:solidFill>
                  <a:srgbClr val="990033"/>
                </a:solidFill>
                <a:latin typeface="Comic Sans MS" pitchFamily="66" charset="0"/>
              </a:rPr>
              <a:t>развитию творческих способностей</a:t>
            </a:r>
          </a:p>
          <a:p>
            <a:endParaRPr lang="ru-RU" altLang="ru-RU" b="1"/>
          </a:p>
        </p:txBody>
      </p:sp>
      <p:pic>
        <p:nvPicPr>
          <p:cNvPr id="5136" name="Picture 16" descr="18082793_708399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8500" y="188913"/>
            <a:ext cx="1941513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468313" y="0"/>
            <a:ext cx="8064500" cy="66690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>
                <a:solidFill>
                  <a:srgbClr val="9900FF"/>
                </a:solidFill>
              </a:rPr>
              <a:t>Задачи:</a:t>
            </a:r>
          </a:p>
          <a:p>
            <a:endParaRPr lang="ru-RU" altLang="ru-RU" sz="2400" b="1">
              <a:solidFill>
                <a:srgbClr val="9900FF"/>
              </a:solidFill>
            </a:endParaRPr>
          </a:p>
          <a:p>
            <a:r>
              <a:rPr lang="ru-RU" altLang="ru-RU" sz="2000" b="1">
                <a:solidFill>
                  <a:srgbClr val="9900FF"/>
                </a:solidFill>
              </a:rPr>
              <a:t>1.</a:t>
            </a:r>
            <a:r>
              <a:rPr lang="ru-RU" altLang="ru-RU" sz="2000"/>
              <a:t>Создание благоприятных условий для реализации</a:t>
            </a:r>
          </a:p>
          <a:p>
            <a:r>
              <a:rPr lang="ru-RU" altLang="ru-RU" sz="2000"/>
              <a:t>духовного, физического и нравственного</a:t>
            </a:r>
          </a:p>
          <a:p>
            <a:r>
              <a:rPr lang="ru-RU" altLang="ru-RU" sz="2000"/>
              <a:t>оздоровления младших школьников</a:t>
            </a:r>
          </a:p>
          <a:p>
            <a:r>
              <a:rPr lang="ru-RU" altLang="ru-RU" sz="1600" i="1"/>
              <a:t>(Результат: принятие детьми условий способствующих </a:t>
            </a:r>
          </a:p>
          <a:p>
            <a:r>
              <a:rPr lang="ru-RU" altLang="ru-RU" sz="1600" i="1"/>
              <a:t>оздоровлению и укреплению детского организма)</a:t>
            </a:r>
          </a:p>
          <a:p>
            <a:r>
              <a:rPr lang="ru-RU" altLang="ru-RU" sz="2000" b="1">
                <a:solidFill>
                  <a:srgbClr val="9900FF"/>
                </a:solidFill>
              </a:rPr>
              <a:t>2.</a:t>
            </a:r>
            <a:r>
              <a:rPr lang="ru-RU" altLang="ru-RU" sz="2000"/>
              <a:t> Прививать устойчивый интерес к знаниям с </a:t>
            </a:r>
          </a:p>
          <a:p>
            <a:r>
              <a:rPr lang="ru-RU" altLang="ru-RU" sz="2000"/>
              <a:t>помощью познавательно-ролевых игр</a:t>
            </a:r>
          </a:p>
          <a:p>
            <a:r>
              <a:rPr lang="ru-RU" altLang="ru-RU" sz="1600" i="1"/>
              <a:t>(Результат: получение детьми новых знаний, новых терминов </a:t>
            </a:r>
          </a:p>
          <a:p>
            <a:r>
              <a:rPr lang="ru-RU" altLang="ru-RU" sz="1600" i="1"/>
              <a:t>соответствующей тематики)</a:t>
            </a:r>
          </a:p>
          <a:p>
            <a:r>
              <a:rPr lang="ru-RU" altLang="ru-RU" sz="2000" b="1">
                <a:solidFill>
                  <a:srgbClr val="9900FF"/>
                </a:solidFill>
              </a:rPr>
              <a:t>3.</a:t>
            </a:r>
            <a:r>
              <a:rPr lang="ru-RU" altLang="ru-RU" sz="2000"/>
              <a:t> Развивать у детей способности принятия </a:t>
            </a:r>
          </a:p>
          <a:p>
            <a:r>
              <a:rPr lang="ru-RU" altLang="ru-RU" sz="2000"/>
              <a:t>самостоятельных решений в условиях выбора</a:t>
            </a:r>
          </a:p>
          <a:p>
            <a:r>
              <a:rPr lang="ru-RU" altLang="ru-RU" sz="1600" i="1"/>
              <a:t>(Результат: способность и готовность детей принимать </a:t>
            </a:r>
          </a:p>
          <a:p>
            <a:r>
              <a:rPr lang="ru-RU" altLang="ru-RU" sz="1600" i="1"/>
              <a:t>самостоятельные решения в условиях выбора)</a:t>
            </a:r>
          </a:p>
          <a:p>
            <a:r>
              <a:rPr lang="ru-RU" altLang="ru-RU" sz="2000" b="1">
                <a:solidFill>
                  <a:srgbClr val="9900FF"/>
                </a:solidFill>
              </a:rPr>
              <a:t>4.</a:t>
            </a:r>
            <a:r>
              <a:rPr lang="ru-RU" altLang="ru-RU" sz="2000"/>
              <a:t> Осуществление в ходе проводимых мероприятий </a:t>
            </a:r>
          </a:p>
          <a:p>
            <a:r>
              <a:rPr lang="ru-RU" altLang="ru-RU" sz="2000"/>
              <a:t>эстетического и экологического воспитания</a:t>
            </a:r>
          </a:p>
          <a:p>
            <a:r>
              <a:rPr lang="ru-RU" altLang="ru-RU" sz="1600" i="1"/>
              <a:t>(Результат: повышение уровня краеведческого, экологического и</a:t>
            </a:r>
          </a:p>
          <a:p>
            <a:r>
              <a:rPr lang="ru-RU" altLang="ru-RU" sz="1600" i="1"/>
              <a:t>эстетического воспитания детей)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900113" y="0"/>
            <a:ext cx="7343775" cy="1871663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>
                <a:solidFill>
                  <a:srgbClr val="9900FF"/>
                </a:solidFill>
                <a:latin typeface="Comic Sans MS" pitchFamily="66" charset="0"/>
              </a:rPr>
              <a:t>Функции программы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2852738"/>
            <a:ext cx="3467100" cy="3352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воспитательная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информационная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коммуникативная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культурно-досуговая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обучающая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оздоровительная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>
                <a:solidFill>
                  <a:srgbClr val="993366"/>
                </a:solidFill>
              </a:rPr>
              <a:t>- релаксационная</a:t>
            </a:r>
          </a:p>
        </p:txBody>
      </p:sp>
      <p:pic>
        <p:nvPicPr>
          <p:cNvPr id="100383" name="Picture 31" descr="65ea23e58b18361dab73dc361285dac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5788" y="2852738"/>
            <a:ext cx="1908175" cy="339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6480175" cy="1679575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ru-RU" altLang="ru-RU" sz="2800" b="1">
                <a:solidFill>
                  <a:schemeClr val="tx2"/>
                </a:solidFill>
                <a:latin typeface="Comic Sans MS" pitchFamily="66" charset="0"/>
              </a:rPr>
              <a:t>Образовательный</a:t>
            </a:r>
            <a:r>
              <a:rPr lang="ru-RU" altLang="ru-RU" sz="2000">
                <a:solidFill>
                  <a:schemeClr val="tx2"/>
                </a:solidFill>
              </a:rPr>
              <a:t/>
            </a:r>
            <a:br>
              <a:rPr lang="ru-RU" altLang="ru-RU" sz="2000">
                <a:solidFill>
                  <a:schemeClr val="tx2"/>
                </a:solidFill>
              </a:rPr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05775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Механизмы реализации программы (обретения сокровищ)</a:t>
            </a:r>
          </a:p>
        </p:txBody>
      </p:sp>
      <p:sp>
        <p:nvSpPr>
          <p:cNvPr id="102415" name="Cloud"/>
          <p:cNvSpPr>
            <a:spLocks noChangeAspect="1" noEditPoints="1" noChangeArrowheads="1"/>
          </p:cNvSpPr>
          <p:nvPr/>
        </p:nvSpPr>
        <p:spPr bwMode="auto">
          <a:xfrm>
            <a:off x="6400800" y="8366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 sz="2000">
                <a:solidFill>
                  <a:schemeClr val="tx2"/>
                </a:solidFill>
                <a:latin typeface="Comic Sans MS" pitchFamily="66" charset="0"/>
              </a:rPr>
              <a:t>Расширение общего кругозора</a:t>
            </a:r>
          </a:p>
        </p:txBody>
      </p:sp>
      <p:sp>
        <p:nvSpPr>
          <p:cNvPr id="102416" name="Cloud"/>
          <p:cNvSpPr>
            <a:spLocks noChangeAspect="1" noEditPoints="1" noChangeArrowheads="1"/>
          </p:cNvSpPr>
          <p:nvPr/>
        </p:nvSpPr>
        <p:spPr bwMode="auto">
          <a:xfrm>
            <a:off x="1692275" y="1412875"/>
            <a:ext cx="2959100" cy="21986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Знакомство и раскрытие основных понятий и терминов физ.географии</a:t>
            </a:r>
          </a:p>
        </p:txBody>
      </p:sp>
      <p:sp>
        <p:nvSpPr>
          <p:cNvPr id="102417" name="Cloud"/>
          <p:cNvSpPr>
            <a:spLocks noChangeAspect="1" noEditPoints="1" noChangeArrowheads="1"/>
          </p:cNvSpPr>
          <p:nvPr/>
        </p:nvSpPr>
        <p:spPr bwMode="auto">
          <a:xfrm>
            <a:off x="0" y="3500438"/>
            <a:ext cx="29876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Поддержание познавательной активности ребят</a:t>
            </a:r>
          </a:p>
        </p:txBody>
      </p:sp>
      <p:sp>
        <p:nvSpPr>
          <p:cNvPr id="102418" name="Cloud"/>
          <p:cNvSpPr>
            <a:spLocks noChangeAspect="1" noEditPoints="1" noChangeArrowheads="1"/>
          </p:cNvSpPr>
          <p:nvPr/>
        </p:nvSpPr>
        <p:spPr bwMode="auto">
          <a:xfrm>
            <a:off x="4500563" y="2565400"/>
            <a:ext cx="3168650" cy="21971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Формирование научного мировоззрения через творческое мышление, игру</a:t>
            </a:r>
          </a:p>
        </p:txBody>
      </p:sp>
      <p:sp>
        <p:nvSpPr>
          <p:cNvPr id="102419" name="Cloud"/>
          <p:cNvSpPr>
            <a:spLocks noChangeAspect="1" noEditPoints="1" noChangeArrowheads="1"/>
          </p:cNvSpPr>
          <p:nvPr/>
        </p:nvSpPr>
        <p:spPr bwMode="auto">
          <a:xfrm>
            <a:off x="2484438" y="4652963"/>
            <a:ext cx="2951162" cy="2054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Изучение родного края, своей страны, самого себя</a:t>
            </a:r>
          </a:p>
        </p:txBody>
      </p:sp>
      <p:sp>
        <p:nvSpPr>
          <p:cNvPr id="102420" name="Cloud"/>
          <p:cNvSpPr>
            <a:spLocks noChangeAspect="1" noEditPoints="1" noChangeArrowheads="1"/>
          </p:cNvSpPr>
          <p:nvPr/>
        </p:nvSpPr>
        <p:spPr bwMode="auto">
          <a:xfrm>
            <a:off x="6156325" y="4508500"/>
            <a:ext cx="2987675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Повышение культурного уровня</a:t>
            </a:r>
          </a:p>
        </p:txBody>
      </p:sp>
      <p:sp>
        <p:nvSpPr>
          <p:cNvPr id="10242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04" grpId="0" animBg="1"/>
      <p:bldP spid="102404" grpId="1" animBg="1"/>
      <p:bldP spid="102415" grpId="0" animBg="1"/>
      <p:bldP spid="102416" grpId="0" animBg="1"/>
      <p:bldP spid="102417" grpId="0" animBg="1"/>
      <p:bldP spid="102418" grpId="0" animBg="1"/>
      <p:bldP spid="102419" grpId="0" animBg="1"/>
      <p:bldP spid="1024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086600" cy="1447800"/>
          </a:xfrm>
        </p:spPr>
        <p:txBody>
          <a:bodyPr/>
          <a:lstStyle/>
          <a:p>
            <a:r>
              <a:rPr lang="ru-RU" altLang="ru-RU" sz="2800" b="1">
                <a:solidFill>
                  <a:srgbClr val="CC00CC"/>
                </a:solidFill>
                <a:latin typeface="Comic Sans MS" pitchFamily="66" charset="0"/>
              </a:rPr>
              <a:t>2. Игровой</a:t>
            </a:r>
          </a:p>
        </p:txBody>
      </p:sp>
      <p:sp>
        <p:nvSpPr>
          <p:cNvPr id="104452" name="Cloud"/>
          <p:cNvSpPr>
            <a:spLocks noChangeAspect="1" noEditPoints="1" noChangeArrowheads="1"/>
          </p:cNvSpPr>
          <p:nvPr/>
        </p:nvSpPr>
        <p:spPr bwMode="auto">
          <a:xfrm>
            <a:off x="3059113" y="26368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altLang="ru-RU">
              <a:solidFill>
                <a:srgbClr val="9900FF"/>
              </a:solidFill>
            </a:endParaRPr>
          </a:p>
          <a:p>
            <a:r>
              <a:rPr lang="ru-RU" altLang="ru-RU">
                <a:solidFill>
                  <a:srgbClr val="9900FF"/>
                </a:solidFill>
              </a:rPr>
              <a:t>Открытия, приключения</a:t>
            </a:r>
          </a:p>
        </p:txBody>
      </p:sp>
      <p:sp>
        <p:nvSpPr>
          <p:cNvPr id="104453" name="Cloud"/>
          <p:cNvSpPr>
            <a:spLocks noChangeAspect="1" noEditPoints="1" noChangeArrowheads="1"/>
          </p:cNvSpPr>
          <p:nvPr/>
        </p:nvSpPr>
        <p:spPr bwMode="auto">
          <a:xfrm>
            <a:off x="4643438" y="4365625"/>
            <a:ext cx="3384550" cy="2271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rgbClr val="9900FF"/>
                </a:solidFill>
              </a:rPr>
              <a:t>Познание общечеловеческих ценностей</a:t>
            </a:r>
          </a:p>
        </p:txBody>
      </p:sp>
      <p:sp>
        <p:nvSpPr>
          <p:cNvPr id="104454" name="Cloud"/>
          <p:cNvSpPr>
            <a:spLocks noChangeAspect="1" noEditPoints="1" noChangeArrowheads="1"/>
          </p:cNvSpPr>
          <p:nvPr/>
        </p:nvSpPr>
        <p:spPr bwMode="auto">
          <a:xfrm>
            <a:off x="5435600" y="188913"/>
            <a:ext cx="3382963" cy="2487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rgbClr val="9900FF"/>
                </a:solidFill>
              </a:rPr>
              <a:t>Раскрытие главного «сокровища» в себе самом – своих способностей, талантов</a:t>
            </a:r>
          </a:p>
        </p:txBody>
      </p:sp>
      <p:sp>
        <p:nvSpPr>
          <p:cNvPr id="104455" name="Cloud"/>
          <p:cNvSpPr>
            <a:spLocks noChangeAspect="1" noEditPoints="1" noChangeArrowheads="1"/>
          </p:cNvSpPr>
          <p:nvPr/>
        </p:nvSpPr>
        <p:spPr bwMode="auto">
          <a:xfrm>
            <a:off x="250825" y="1412875"/>
            <a:ext cx="2743200" cy="2016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altLang="ru-RU">
              <a:solidFill>
                <a:srgbClr val="9900FF"/>
              </a:solidFill>
            </a:endParaRPr>
          </a:p>
          <a:p>
            <a:r>
              <a:rPr lang="ru-RU" altLang="ru-RU">
                <a:solidFill>
                  <a:srgbClr val="9900FF"/>
                </a:solidFill>
              </a:rPr>
              <a:t>Сплочение коллектива</a:t>
            </a:r>
          </a:p>
        </p:txBody>
      </p:sp>
      <p:pic>
        <p:nvPicPr>
          <p:cNvPr id="104456" name="Picture 8" descr="кцй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10088"/>
            <a:ext cx="2663825" cy="2347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2" grpId="0" animBg="1"/>
      <p:bldP spid="104453" grpId="0" animBg="1"/>
      <p:bldP spid="104454" grpId="0" animBg="1"/>
      <p:bldP spid="1044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086600" cy="1447800"/>
          </a:xfrm>
        </p:spPr>
        <p:txBody>
          <a:bodyPr/>
          <a:lstStyle/>
          <a:p>
            <a:r>
              <a:rPr lang="ru-RU" altLang="ru-RU" sz="2800" b="1">
                <a:solidFill>
                  <a:srgbClr val="FFFF00"/>
                </a:solidFill>
                <a:latin typeface="Comic Sans MS" pitchFamily="66" charset="0"/>
              </a:rPr>
              <a:t>3. Поощрительный</a:t>
            </a:r>
          </a:p>
        </p:txBody>
      </p:sp>
      <p:sp>
        <p:nvSpPr>
          <p:cNvPr id="105477" name="Cloud"/>
          <p:cNvSpPr>
            <a:spLocks noChangeAspect="1" noEditPoints="1" noChangeArrowheads="1"/>
          </p:cNvSpPr>
          <p:nvPr/>
        </p:nvSpPr>
        <p:spPr bwMode="auto">
          <a:xfrm>
            <a:off x="5651500" y="3429000"/>
            <a:ext cx="3024188" cy="2270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altLang="ru-RU">
              <a:solidFill>
                <a:srgbClr val="FF3300"/>
              </a:solidFill>
            </a:endParaRPr>
          </a:p>
          <a:p>
            <a:r>
              <a:rPr lang="ru-RU" altLang="ru-RU">
                <a:solidFill>
                  <a:srgbClr val="FF3300"/>
                </a:solidFill>
              </a:rPr>
              <a:t>Выпуск газеты-молнии «Вести с маршрута»</a:t>
            </a:r>
          </a:p>
        </p:txBody>
      </p:sp>
      <p:sp>
        <p:nvSpPr>
          <p:cNvPr id="105478" name="Cloud"/>
          <p:cNvSpPr>
            <a:spLocks noChangeAspect="1" noEditPoints="1" noChangeArrowheads="1"/>
          </p:cNvSpPr>
          <p:nvPr/>
        </p:nvSpPr>
        <p:spPr bwMode="auto">
          <a:xfrm>
            <a:off x="179388" y="1412875"/>
            <a:ext cx="2879725" cy="21605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altLang="ru-RU">
              <a:solidFill>
                <a:srgbClr val="FF3300"/>
              </a:solidFill>
            </a:endParaRPr>
          </a:p>
          <a:p>
            <a:r>
              <a:rPr lang="ru-RU" altLang="ru-RU">
                <a:solidFill>
                  <a:srgbClr val="FF3300"/>
                </a:solidFill>
              </a:rPr>
              <a:t>Подведение итогов на линейке </a:t>
            </a:r>
          </a:p>
        </p:txBody>
      </p:sp>
      <p:sp>
        <p:nvSpPr>
          <p:cNvPr id="105479" name="Cloud"/>
          <p:cNvSpPr>
            <a:spLocks noChangeAspect="1" noEditPoints="1" noChangeArrowheads="1"/>
          </p:cNvSpPr>
          <p:nvPr/>
        </p:nvSpPr>
        <p:spPr bwMode="auto">
          <a:xfrm>
            <a:off x="5219700" y="908050"/>
            <a:ext cx="3095625" cy="21256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Выбор самого активного ребенка за день</a:t>
            </a:r>
          </a:p>
        </p:txBody>
      </p:sp>
      <p:sp>
        <p:nvSpPr>
          <p:cNvPr id="105480" name="Cloud"/>
          <p:cNvSpPr>
            <a:spLocks noChangeAspect="1" noEditPoints="1" noChangeArrowheads="1"/>
          </p:cNvSpPr>
          <p:nvPr/>
        </p:nvSpPr>
        <p:spPr bwMode="auto">
          <a:xfrm>
            <a:off x="1979613" y="3068638"/>
            <a:ext cx="3384550" cy="28463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Поощрение успеха в любой среде деятельности, как возможность проявить себя, свои способности и знания</a:t>
            </a:r>
          </a:p>
        </p:txBody>
      </p:sp>
      <p:pic>
        <p:nvPicPr>
          <p:cNvPr id="105481" name="Picture 9" descr="bb6a456d96b733bf66d97fe609c10ca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581525"/>
            <a:ext cx="1439863" cy="197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7" grpId="0" animBg="1"/>
      <p:bldP spid="105478" grpId="0" animBg="1"/>
      <p:bldP spid="105479" grpId="0" animBg="1"/>
      <p:bldP spid="105480" grpId="0" animBg="1"/>
    </p:bldLst>
  </p:timing>
</p:sld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271</TotalTime>
  <Words>412</Words>
  <Application>Microsoft Office PowerPoint</Application>
  <PresentationFormat>Экран (4:3)</PresentationFormat>
  <Paragraphs>80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Recommending A Strategy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Образовательный  </vt:lpstr>
      <vt:lpstr>2. Игровой</vt:lpstr>
      <vt:lpstr>3. Поощрительный</vt:lpstr>
      <vt:lpstr>Результативность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Patapon</dc:creator>
  <cp:lastModifiedBy>Patapon</cp:lastModifiedBy>
  <cp:revision>12</cp:revision>
  <dcterms:created xsi:type="dcterms:W3CDTF">1601-01-01T00:00:00Z</dcterms:created>
  <dcterms:modified xsi:type="dcterms:W3CDTF">2014-01-12T06:15:31Z</dcterms:modified>
</cp:coreProperties>
</file>