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5" r:id="rId11"/>
    <p:sldId id="263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91" r:id="rId27"/>
    <p:sldId id="281" r:id="rId28"/>
    <p:sldId id="282" r:id="rId29"/>
    <p:sldId id="283" r:id="rId30"/>
    <p:sldId id="284" r:id="rId31"/>
    <p:sldId id="285" r:id="rId32"/>
    <p:sldId id="287" r:id="rId33"/>
    <p:sldId id="288" r:id="rId34"/>
    <p:sldId id="289" r:id="rId35"/>
    <p:sldId id="290" r:id="rId36"/>
    <p:sldId id="292" r:id="rId37"/>
    <p:sldId id="294" r:id="rId38"/>
    <p:sldId id="296" r:id="rId39"/>
    <p:sldId id="295" r:id="rId4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FF00"/>
    <a:srgbClr val="669900"/>
    <a:srgbClr val="3366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97" autoAdjust="0"/>
    <p:restoredTop sz="92422" autoAdjust="0"/>
  </p:normalViewPr>
  <p:slideViewPr>
    <p:cSldViewPr>
      <p:cViewPr varScale="1">
        <p:scale>
          <a:sx n="64" d="100"/>
          <a:sy n="64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2210A-F7B2-4586-8BA2-F329375BFF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21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2CA8C-56CC-4F38-94E2-933EA7344A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63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8DAD1-61BA-495F-937B-0F34ADEC8D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391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FB459-084D-446F-82C1-6A9AC9BDD0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55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FBD15-CB3C-43DE-AAE8-CD703C51B8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33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5FED1-3366-40CA-B4B5-DBBCEA76F7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52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3294A-8590-4469-9D47-C01137078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87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39A38-E850-4FC6-BCA4-7EE164033C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75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C7CDF-E56C-4019-80B7-076D6CE245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70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8598F-B376-4DDB-AAC9-72AA51A4AD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43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53218-EAAA-4DFE-BF0D-69CE469420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6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A7C94C-7ACC-4AFE-B541-87C194FBB9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http://nsc.1september.ru/2008/24/13.gif" TargetMode="External"/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http://nsc.1september.ru/2008/24/14.gif" TargetMode="External"/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http://festival.1september.ru/articles/515513/img2.gif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gif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http://nsc.1september.ru/2004/28/157.gif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1\Desktop\&#1056;&#1072;&#1073;&#1086;&#1090;&#1072;\&#1043;&#1086;&#1090;&#1086;&#1074;&#1099;&#1077;%20&#1092;&#1080;&#1083;&#1100;&#1084;&#1099;\6.%20&#1051;&#1086;&#1089;&#1077;&#1074;&#1072;%202.wmv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festival.1september.ru/articles/515513/img5.gif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festival.1september.ru/articles/515513/img6.gif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z="2400" b="1" i="1" u="sng" smtClean="0">
                <a:solidFill>
                  <a:srgbClr val="3366FF"/>
                </a:solidFill>
              </a:rPr>
              <a:t>Развитие пространственного воображения младших школьников на уроках математики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429000"/>
            <a:ext cx="7010400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600" b="1" i="1" smtClean="0">
                <a:solidFill>
                  <a:srgbClr val="669900"/>
                </a:solidFill>
              </a:rPr>
              <a:t>«Без хорошо развитого пространственного воображения невозможно успешное изучение геометрического материала, особенно стереометрического, где постоянно требуется умение “читать” изображения фигур, мысленно представлять необходимую конфигурацию, удерживать в зрительном поле сразу несколько объектов и оперировать ими»</a:t>
            </a:r>
          </a:p>
        </p:txBody>
      </p:sp>
      <p:sp>
        <p:nvSpPr>
          <p:cNvPr id="3076" name="Прямоугольник 3"/>
          <p:cNvSpPr>
            <a:spLocks noChangeArrowheads="1"/>
          </p:cNvSpPr>
          <p:nvPr/>
        </p:nvSpPr>
        <p:spPr bwMode="auto">
          <a:xfrm>
            <a:off x="142875" y="142875"/>
            <a:ext cx="9001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1600">
                <a:latin typeface="American Retro"/>
              </a:rPr>
              <a:t>         Муниципальное общеобразовательное учреждение средняя общеобразовательная </a:t>
            </a:r>
          </a:p>
          <a:p>
            <a:pPr eaLnBrk="1" hangingPunct="1"/>
            <a:r>
              <a:rPr lang="ru-RU" altLang="ru-RU" sz="1600">
                <a:latin typeface="American Retro"/>
              </a:rPr>
              <a:t>                                                  школа №68  города Хабаровска</a:t>
            </a:r>
          </a:p>
        </p:txBody>
      </p: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4714875" y="6000750"/>
            <a:ext cx="429577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1400" i="1"/>
              <a:t>Лосева Надежда Анатольевна:</a:t>
            </a:r>
          </a:p>
          <a:p>
            <a:pPr eaLnBrk="1" hangingPunct="1"/>
            <a:r>
              <a:rPr lang="ru-RU" altLang="ru-RU" sz="1400" i="1"/>
              <a:t>Учитель начальных классов, </a:t>
            </a:r>
          </a:p>
          <a:p>
            <a:pPr eaLnBrk="1" hangingPunct="1"/>
            <a:r>
              <a:rPr lang="ru-RU" altLang="ru-RU" sz="1400" i="1"/>
              <a:t>председатель Методического Совета школа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669900"/>
                </a:solidFill>
              </a:rPr>
              <a:t>Наглядный образ геометрической фигуры  формируется с помощью:</a:t>
            </a: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755650" y="2205038"/>
            <a:ext cx="7920038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endParaRPr lang="ru-RU" altLang="ru-RU" sz="2800" b="1">
              <a:solidFill>
                <a:srgbClr val="669900"/>
              </a:solidFill>
            </a:endParaRPr>
          </a:p>
          <a:p>
            <a:pPr eaLnBrk="1" hangingPunct="1"/>
            <a:r>
              <a:rPr lang="ru-RU" altLang="ru-RU" sz="28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★</a:t>
            </a:r>
            <a:r>
              <a:rPr lang="ru-RU" altLang="ru-RU" sz="2800" b="1"/>
              <a:t>изучения иллюстраций из альбома;</a:t>
            </a:r>
          </a:p>
          <a:p>
            <a:pPr eaLnBrk="1" hangingPunct="1"/>
            <a:r>
              <a:rPr lang="ru-RU" altLang="ru-RU" sz="28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★</a:t>
            </a:r>
            <a:r>
              <a:rPr lang="ru-RU" altLang="ru-RU" sz="2800" b="1"/>
              <a:t>наблюдения за объектами из окружающей действительности; </a:t>
            </a:r>
          </a:p>
          <a:p>
            <a:pPr eaLnBrk="1" hangingPunct="1"/>
            <a:r>
              <a:rPr lang="ru-RU" altLang="ru-RU" sz="28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★</a:t>
            </a:r>
            <a:r>
              <a:rPr lang="ru-RU" altLang="ru-RU" sz="2800" b="1"/>
              <a:t>активных действий с учебными моделями. </a:t>
            </a:r>
          </a:p>
          <a:p>
            <a:pPr algn="ctr"/>
            <a:endParaRPr lang="ru-RU" altLang="ru-RU" sz="2800" b="1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400" smtClean="0"/>
              <a:t/>
            </a:r>
            <a:br>
              <a:rPr lang="ru-RU" altLang="ru-RU" sz="3400" smtClean="0"/>
            </a:br>
            <a:r>
              <a:rPr lang="ru-RU" altLang="ru-RU" sz="3400" smtClean="0"/>
              <a:t/>
            </a:r>
            <a:br>
              <a:rPr lang="ru-RU" altLang="ru-RU" sz="3400" smtClean="0"/>
            </a:br>
            <a:r>
              <a:rPr lang="ru-RU" altLang="ru-RU" sz="3400" smtClean="0">
                <a:solidFill>
                  <a:srgbClr val="3366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☀</a:t>
            </a:r>
            <a:r>
              <a:rPr lang="ru-RU" altLang="ru-RU" sz="3400" smtClean="0">
                <a:solidFill>
                  <a:srgbClr val="3366FF"/>
                </a:solidFill>
              </a:rPr>
              <a:t> Плоские фигуры</a:t>
            </a:r>
            <a:br>
              <a:rPr lang="ru-RU" altLang="ru-RU" sz="3400" smtClean="0">
                <a:solidFill>
                  <a:srgbClr val="3366FF"/>
                </a:solidFill>
              </a:rPr>
            </a:br>
            <a:r>
              <a:rPr lang="ru-RU" altLang="ru-RU" sz="2800" smtClean="0">
                <a:solidFill>
                  <a:srgbClr val="669900"/>
                </a:solidFill>
              </a:rPr>
              <a:t>Игра</a:t>
            </a:r>
            <a:r>
              <a:rPr lang="ru-RU" altLang="ru-RU" sz="2800" smtClean="0">
                <a:solidFill>
                  <a:srgbClr val="669900"/>
                </a:solidFill>
                <a:latin typeface="Arial Unicode MS" pitchFamily="34" charset="-128"/>
              </a:rPr>
              <a:t> «Давай пофантазируем».</a:t>
            </a:r>
            <a:r>
              <a:rPr lang="ru-RU" altLang="ru-RU" sz="2800" smtClean="0">
                <a:latin typeface="Arial Unicode MS" pitchFamily="34" charset="-128"/>
              </a:rPr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276475"/>
            <a:ext cx="8001000" cy="4105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pic>
        <p:nvPicPr>
          <p:cNvPr id="13316" name="Picture 4" descr="slide0019_image0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0113" y="1916113"/>
            <a:ext cx="28575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 descr="slide0019_image0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1916113"/>
            <a:ext cx="28575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 descr="slide0019_image0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0113" y="3357563"/>
            <a:ext cx="28575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 descr="slide0019_image03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3284538"/>
            <a:ext cx="28575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8" descr="slide0020_image03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0113" y="4581525"/>
            <a:ext cx="28575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10" descr="slide0020_image03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4508500"/>
            <a:ext cx="28575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slide0020_image036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87450" y="2133600"/>
            <a:ext cx="2857500" cy="1304925"/>
          </a:xfrm>
          <a:noFill/>
        </p:spPr>
      </p:pic>
      <p:pic>
        <p:nvPicPr>
          <p:cNvPr id="14339" name="Picture 5" descr="slide0020_image0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3800" y="2133600"/>
            <a:ext cx="2857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611188" y="4149725"/>
            <a:ext cx="7921625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669900"/>
                </a:solidFill>
              </a:rPr>
              <a:t>■ </a:t>
            </a:r>
            <a:r>
              <a:rPr lang="ru-RU" altLang="ru-RU" sz="2800">
                <a:solidFill>
                  <a:srgbClr val="669900"/>
                </a:solidFill>
                <a:latin typeface="Arial Unicode MS" pitchFamily="34" charset="-128"/>
              </a:rPr>
              <a:t>Город Треугольников</a:t>
            </a:r>
          </a:p>
          <a:p>
            <a:pPr>
              <a:spcBef>
                <a:spcPct val="50000"/>
              </a:spcBef>
            </a:pPr>
            <a:endParaRPr lang="ru-RU" altLang="ru-RU" sz="2800">
              <a:latin typeface="Arial" pitchFamily="34" charset="0"/>
            </a:endParaRPr>
          </a:p>
        </p:txBody>
      </p:sp>
      <p:pic>
        <p:nvPicPr>
          <p:cNvPr id="14341" name="Picture 8" descr="slide0021_image08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3800" y="4076700"/>
            <a:ext cx="28575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669900"/>
                </a:solidFill>
              </a:rPr>
              <a:t>■ </a:t>
            </a:r>
            <a:r>
              <a:rPr lang="ru-RU" altLang="ru-RU" sz="2800" smtClean="0">
                <a:solidFill>
                  <a:srgbClr val="669900"/>
                </a:solidFill>
                <a:latin typeface="Arial Unicode MS" pitchFamily="34" charset="-128"/>
              </a:rPr>
              <a:t>Стражник города Треугольников.   </a:t>
            </a:r>
            <a:br>
              <a:rPr lang="ru-RU" altLang="ru-RU" sz="2800" smtClean="0">
                <a:solidFill>
                  <a:srgbClr val="669900"/>
                </a:solidFill>
                <a:latin typeface="Arial Unicode MS" pitchFamily="34" charset="-128"/>
              </a:rPr>
            </a:br>
            <a:endParaRPr lang="ru-RU" altLang="ru-RU" sz="2800" smtClean="0">
              <a:solidFill>
                <a:srgbClr val="669900"/>
              </a:solidFill>
              <a:latin typeface="Arial Unicode MS" pitchFamily="34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001000" cy="4267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  </a:t>
            </a:r>
          </a:p>
        </p:txBody>
      </p:sp>
      <p:pic>
        <p:nvPicPr>
          <p:cNvPr id="15364" name="Picture 4" descr="slide0022_image0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8538" y="2060575"/>
            <a:ext cx="3598862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669900"/>
                </a:solidFill>
              </a:rPr>
              <a:t>■ Раздели на группы:</a:t>
            </a:r>
          </a:p>
        </p:txBody>
      </p:sp>
      <p:pic>
        <p:nvPicPr>
          <p:cNvPr id="16387" name="Picture 4" descr="img1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63713" y="2349500"/>
            <a:ext cx="5113337" cy="2951163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669900"/>
                </a:solidFill>
              </a:rPr>
              <a:t>■ </a:t>
            </a:r>
            <a:r>
              <a:rPr lang="ru-RU" altLang="ru-RU" sz="3200" smtClean="0">
                <a:solidFill>
                  <a:srgbClr val="669900"/>
                </a:solidFill>
              </a:rPr>
              <a:t>Задания  с палочками: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600" smtClean="0"/>
              <a:t> 1.Сложи из палочек цифры: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600" smtClean="0"/>
              <a:t> 2.   Используя 7  палочек, сложите  2  квадрата.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600" smtClean="0"/>
              <a:t> 3.  Сколько минимально нужно палочек, чтобы сложить 3 квадрата?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600" smtClean="0"/>
              <a:t> 4.  Сложите  из 5 палочек  два треугольника.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600" smtClean="0"/>
              <a:t>      Общую сторону отметьте красной палочкой.            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600" smtClean="0"/>
          </a:p>
        </p:txBody>
      </p:sp>
      <p:pic>
        <p:nvPicPr>
          <p:cNvPr id="17412" name="Picture 4" descr="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5963" y="1700213"/>
            <a:ext cx="1905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52600"/>
            <a:ext cx="8001000" cy="4267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5. Дом составлен  из 10 палочек. Требуется повернуть его другой               стороной, переложив  2 палочки. 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mtClean="0"/>
          </a:p>
        </p:txBody>
      </p:sp>
      <p:pic>
        <p:nvPicPr>
          <p:cNvPr id="18435" name="Picture 4" descr="1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975" y="3789363"/>
            <a:ext cx="40322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331913" y="1779588"/>
            <a:ext cx="648017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rgbClr val="669900"/>
                </a:solidFill>
              </a:rPr>
              <a:t>■ </a:t>
            </a:r>
            <a:r>
              <a:rPr lang="ru-RU" altLang="ru-RU" sz="2800">
                <a:solidFill>
                  <a:srgbClr val="669900"/>
                </a:solidFill>
                <a:latin typeface="Arial Unicode MS" pitchFamily="34" charset="-128"/>
              </a:rPr>
              <a:t>Какое наименьшее количество палочек нужно переложить, чтобы убрать мусор из совочка?</a:t>
            </a:r>
          </a:p>
        </p:txBody>
      </p:sp>
      <p:pic>
        <p:nvPicPr>
          <p:cNvPr id="19459" name="Picture 5" descr="1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8175" y="3644900"/>
            <a:ext cx="57594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403350" y="2052638"/>
            <a:ext cx="71675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rgbClr val="669900"/>
                </a:solidFill>
              </a:rPr>
              <a:t>■ </a:t>
            </a:r>
            <a:r>
              <a:rPr lang="ru-RU" altLang="ru-RU" sz="2800">
                <a:solidFill>
                  <a:srgbClr val="669900"/>
                </a:solidFill>
                <a:latin typeface="Arial Unicode MS" pitchFamily="34" charset="-128"/>
              </a:rPr>
              <a:t>Переложить две палочки так, </a:t>
            </a:r>
          </a:p>
          <a:p>
            <a:pPr eaLnBrk="1" hangingPunct="1"/>
            <a:r>
              <a:rPr lang="ru-RU" altLang="ru-RU" sz="2800">
                <a:solidFill>
                  <a:srgbClr val="669900"/>
                </a:solidFill>
                <a:latin typeface="Arial Unicode MS" pitchFamily="34" charset="-128"/>
              </a:rPr>
              <a:t>чтобы корова смотрела в другую сторону.</a:t>
            </a:r>
          </a:p>
        </p:txBody>
      </p:sp>
      <p:pic>
        <p:nvPicPr>
          <p:cNvPr id="20483" name="Picture 5" descr="1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150" y="3429000"/>
            <a:ext cx="576103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755650" y="1912938"/>
            <a:ext cx="79200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rgbClr val="669900"/>
                </a:solidFill>
              </a:rPr>
              <a:t>■ Найди и обведи отрезки на рисунке:</a:t>
            </a:r>
          </a:p>
        </p:txBody>
      </p:sp>
      <p:pic>
        <p:nvPicPr>
          <p:cNvPr id="21507" name="Picture 5" descr="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150" y="2565400"/>
            <a:ext cx="5761038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755650" y="4467225"/>
            <a:ext cx="74168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400">
                <a:solidFill>
                  <a:srgbClr val="669900"/>
                </a:solidFill>
              </a:rPr>
              <a:t>■ Игра «Будь внимательным»</a:t>
            </a:r>
          </a:p>
          <a:p>
            <a:pPr eaLnBrk="1" hangingPunct="1"/>
            <a:r>
              <a:rPr lang="ru-RU" altLang="ru-RU" sz="2000">
                <a:solidFill>
                  <a:srgbClr val="669900"/>
                </a:solidFill>
              </a:rPr>
              <a:t>Рассмотрите фигуры, расположенные на доске.</a:t>
            </a:r>
          </a:p>
          <a:p>
            <a:pPr eaLnBrk="1" hangingPunct="1"/>
            <a:r>
              <a:rPr lang="ru-RU" altLang="ru-RU" sz="2000">
                <a:solidFill>
                  <a:srgbClr val="669900"/>
                </a:solidFill>
              </a:rPr>
              <a:t>Закройте глаза  (фигуры закрываются листом бумаги).</a:t>
            </a:r>
          </a:p>
          <a:p>
            <a:pPr eaLnBrk="1" hangingPunct="1"/>
            <a:r>
              <a:rPr lang="ru-RU" altLang="ru-RU" sz="2000">
                <a:solidFill>
                  <a:srgbClr val="669900"/>
                </a:solidFill>
              </a:rPr>
              <a:t>Откройте глаза  и расскажите ,какие фигуры были на доске и в каком порядке</a:t>
            </a:r>
            <a:r>
              <a:rPr lang="ru-RU" altLang="ru-RU" sz="2400">
                <a:solidFill>
                  <a:srgbClr val="6699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i="1" smtClean="0">
                <a:solidFill>
                  <a:srgbClr val="3366FF"/>
                </a:solidFill>
              </a:rPr>
              <a:t>1. Графические диктанты</a:t>
            </a:r>
            <a:r>
              <a:rPr lang="ru-RU" altLang="ru-RU" smtClean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669900"/>
                </a:solidFill>
              </a:rPr>
              <a:t>■ Простые диктанты – узоры. После диктовки учителя дети продолжают сами.</a:t>
            </a:r>
          </a:p>
        </p:txBody>
      </p:sp>
      <p:pic>
        <p:nvPicPr>
          <p:cNvPr id="4100" name="Picture 4" descr="im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813" y="3429000"/>
            <a:ext cx="2016125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250825" y="1643063"/>
            <a:ext cx="8605838" cy="240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rgbClr val="669900"/>
                </a:solidFill>
              </a:rPr>
              <a:t>■ Игра   «Что  это?»</a:t>
            </a:r>
          </a:p>
          <a:p>
            <a:pPr eaLnBrk="1" hangingPunct="1"/>
            <a:r>
              <a:rPr lang="ru-RU" altLang="ru-RU" sz="2800">
                <a:solidFill>
                  <a:srgbClr val="669900"/>
                </a:solidFill>
              </a:rPr>
              <a:t>  </a:t>
            </a:r>
            <a:r>
              <a:rPr lang="ru-RU" altLang="ru-RU" sz="2400">
                <a:solidFill>
                  <a:srgbClr val="669900"/>
                </a:solidFill>
              </a:rPr>
              <a:t>Детям показывают контурное изображение  каких- либо предметов или наоборот, только какие-то детали от них, а они должны узнать, что это за предметы.</a:t>
            </a:r>
          </a:p>
          <a:p>
            <a:pPr algn="ctr"/>
            <a:r>
              <a:rPr lang="ru-RU" altLang="ru-RU" sz="2400">
                <a:solidFill>
                  <a:srgbClr val="669900"/>
                </a:solidFill>
              </a:rPr>
              <a:t>   </a:t>
            </a: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250825" y="4416425"/>
            <a:ext cx="84248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rgbClr val="669900"/>
                </a:solidFill>
              </a:rPr>
              <a:t>■ «Составь разноцветный поясок»</a:t>
            </a:r>
            <a:endParaRPr lang="en-US" altLang="ru-RU" sz="2800">
              <a:solidFill>
                <a:srgbClr val="669900"/>
              </a:solidFill>
            </a:endParaRPr>
          </a:p>
          <a:p>
            <a:pPr eaLnBrk="1" hangingPunct="1"/>
            <a:endParaRPr lang="ru-RU" altLang="ru-RU" sz="2800">
              <a:solidFill>
                <a:srgbClr val="669900"/>
              </a:solidFill>
            </a:endParaRPr>
          </a:p>
        </p:txBody>
      </p:sp>
      <p:sp>
        <p:nvSpPr>
          <p:cNvPr id="22532" name="Oval 6"/>
          <p:cNvSpPr>
            <a:spLocks noChangeArrowheads="1"/>
          </p:cNvSpPr>
          <p:nvPr/>
        </p:nvSpPr>
        <p:spPr bwMode="auto">
          <a:xfrm>
            <a:off x="755650" y="5013325"/>
            <a:ext cx="935038" cy="9350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33" name="AutoShape 7"/>
          <p:cNvSpPr>
            <a:spLocks noChangeArrowheads="1"/>
          </p:cNvSpPr>
          <p:nvPr/>
        </p:nvSpPr>
        <p:spPr bwMode="auto">
          <a:xfrm>
            <a:off x="2124075" y="4941888"/>
            <a:ext cx="936625" cy="9366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34" name="Oval 8"/>
          <p:cNvSpPr>
            <a:spLocks noChangeArrowheads="1"/>
          </p:cNvSpPr>
          <p:nvPr/>
        </p:nvSpPr>
        <p:spPr bwMode="auto">
          <a:xfrm>
            <a:off x="3348038" y="5013325"/>
            <a:ext cx="936625" cy="9366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35" name="AutoShape 9"/>
          <p:cNvSpPr>
            <a:spLocks noChangeArrowheads="1"/>
          </p:cNvSpPr>
          <p:nvPr/>
        </p:nvSpPr>
        <p:spPr bwMode="auto">
          <a:xfrm>
            <a:off x="4859338" y="4868863"/>
            <a:ext cx="936625" cy="936625"/>
          </a:xfrm>
          <a:prstGeom prst="triangle">
            <a:avLst>
              <a:gd name="adj" fmla="val 50000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36" name="Rectangle 10"/>
          <p:cNvSpPr>
            <a:spLocks noChangeArrowheads="1"/>
          </p:cNvSpPr>
          <p:nvPr/>
        </p:nvSpPr>
        <p:spPr bwMode="auto">
          <a:xfrm>
            <a:off x="6372225" y="4941888"/>
            <a:ext cx="865188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827088" y="1817688"/>
            <a:ext cx="7489825" cy="423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rgbClr val="669900"/>
                </a:solidFill>
              </a:rPr>
              <a:t>■ Игра « Раскрась правильно»</a:t>
            </a:r>
          </a:p>
          <a:p>
            <a:pPr eaLnBrk="1" hangingPunct="1"/>
            <a:endParaRPr lang="ru-RU" altLang="ru-RU" sz="2800">
              <a:solidFill>
                <a:srgbClr val="669900"/>
              </a:solidFill>
            </a:endParaRPr>
          </a:p>
          <a:p>
            <a:pPr eaLnBrk="1" hangingPunct="1"/>
            <a:r>
              <a:rPr lang="ru-RU" altLang="ru-RU" sz="2400">
                <a:solidFill>
                  <a:srgbClr val="669900"/>
                </a:solidFill>
              </a:rPr>
              <a:t>Предлагается рассмотреть  нарисованные  фигуры  и назвать их.</a:t>
            </a:r>
          </a:p>
          <a:p>
            <a:pPr eaLnBrk="1" hangingPunct="1"/>
            <a:r>
              <a:rPr lang="ru-RU" altLang="ru-RU" sz="2400">
                <a:solidFill>
                  <a:srgbClr val="669900"/>
                </a:solidFill>
              </a:rPr>
              <a:t>Задание – раскрась фигуру между маленьким кругом и прямоугольником в зеленый цвет, фигуру справа от треугольника – в красный  цвет. Раскрась фигуру между прямоугольником и квадратом – в желтый цвет, а последнюю фигуру в ряду – в синий.</a:t>
            </a:r>
            <a:r>
              <a:rPr lang="ru-RU" altLang="ru-RU">
                <a:solidFill>
                  <a:srgbClr val="669900"/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669900"/>
                </a:solidFill>
              </a:rPr>
              <a:t>■ </a:t>
            </a:r>
            <a:r>
              <a:rPr lang="ru-RU" altLang="ru-RU" sz="2800" smtClean="0">
                <a:solidFill>
                  <a:srgbClr val="669900"/>
                </a:solidFill>
                <a:latin typeface="Arial Unicode MS" pitchFamily="34" charset="-128"/>
              </a:rPr>
              <a:t>Среди фигур справа найди такие же, как и слева. Одинаковые фигуры закрась одним цветом.</a:t>
            </a:r>
          </a:p>
        </p:txBody>
      </p:sp>
      <p:pic>
        <p:nvPicPr>
          <p:cNvPr id="24579" name="Picture 4" descr="46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16013" y="2133600"/>
            <a:ext cx="7056437" cy="3240088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669900"/>
                </a:solidFill>
              </a:rPr>
              <a:t>■ </a:t>
            </a:r>
            <a:r>
              <a:rPr lang="ru-RU" altLang="ru-RU" sz="2800" smtClean="0">
                <a:solidFill>
                  <a:srgbClr val="669900"/>
                </a:solidFill>
                <a:latin typeface="Arial Unicode MS" pitchFamily="34" charset="-128"/>
              </a:rPr>
              <a:t>«Найди лишнюю фигуру»</a:t>
            </a:r>
          </a:p>
        </p:txBody>
      </p:sp>
      <p:pic>
        <p:nvPicPr>
          <p:cNvPr id="25603" name="Picture 4" descr="img1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7088" y="2060575"/>
            <a:ext cx="4581525" cy="771525"/>
          </a:xfrm>
          <a:noFill/>
        </p:spPr>
      </p:pic>
      <p:pic>
        <p:nvPicPr>
          <p:cNvPr id="25604" name="Picture 5" descr="im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088" y="3284538"/>
            <a:ext cx="4608512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6" descr="img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088" y="4581525"/>
            <a:ext cx="460851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669900"/>
                </a:solidFill>
              </a:rPr>
              <a:t>■ </a:t>
            </a:r>
            <a:r>
              <a:rPr lang="ru-RU" altLang="ru-RU" sz="2800" smtClean="0">
                <a:solidFill>
                  <a:srgbClr val="669900"/>
                </a:solidFill>
                <a:latin typeface="Arial Unicode MS" pitchFamily="34" charset="-128"/>
              </a:rPr>
              <a:t>Посчитайте количество многоугольников на чертеже.</a:t>
            </a:r>
          </a:p>
        </p:txBody>
      </p:sp>
      <p:pic>
        <p:nvPicPr>
          <p:cNvPr id="26627" name="Picture 4" descr="img9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71550" y="2205038"/>
            <a:ext cx="2724150" cy="1368425"/>
          </a:xfrm>
          <a:noFill/>
        </p:spPr>
      </p:pic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611188" y="3532188"/>
            <a:ext cx="77771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rgbClr val="669900"/>
                </a:solidFill>
              </a:rPr>
              <a:t>■ Сосчитай треугольники </a:t>
            </a:r>
          </a:p>
          <a:p>
            <a:pPr eaLnBrk="1" hangingPunct="1"/>
            <a:r>
              <a:rPr lang="ru-RU" altLang="ru-RU" sz="2800">
                <a:solidFill>
                  <a:srgbClr val="669900"/>
                </a:solidFill>
              </a:rPr>
              <a:t>на рисунке </a:t>
            </a:r>
          </a:p>
        </p:txBody>
      </p:sp>
      <p:pic>
        <p:nvPicPr>
          <p:cNvPr id="26629" name="Picture 6" descr="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9338" y="4005263"/>
            <a:ext cx="285750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669900"/>
                </a:solidFill>
              </a:rPr>
              <a:t>■ </a:t>
            </a:r>
            <a:r>
              <a:rPr lang="ru-RU" altLang="ru-RU" sz="2800" smtClean="0">
                <a:solidFill>
                  <a:srgbClr val="669900"/>
                </a:solidFill>
                <a:latin typeface="Arial Unicode MS" pitchFamily="34" charset="-128"/>
              </a:rPr>
              <a:t>Найди все квадраты</a:t>
            </a:r>
          </a:p>
        </p:txBody>
      </p:sp>
      <p:pic>
        <p:nvPicPr>
          <p:cNvPr id="27651" name="Picture 4" descr="10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08625" y="1196975"/>
            <a:ext cx="1770063" cy="1584325"/>
          </a:xfrm>
          <a:noFill/>
        </p:spPr>
      </p:pic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539750" y="3136900"/>
            <a:ext cx="7993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rgbClr val="669900"/>
                </a:solidFill>
              </a:rPr>
              <a:t>■ </a:t>
            </a:r>
            <a:r>
              <a:rPr lang="ru-RU" altLang="ru-RU" sz="2800">
                <a:solidFill>
                  <a:srgbClr val="669900"/>
                </a:solidFill>
                <a:latin typeface="Arial Unicode MS" pitchFamily="34" charset="-128"/>
              </a:rPr>
              <a:t>Сколько кругов тебе понадобится?</a:t>
            </a:r>
          </a:p>
        </p:txBody>
      </p:sp>
      <p:pic>
        <p:nvPicPr>
          <p:cNvPr id="27653" name="Picture 6" descr="1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725" y="4005263"/>
            <a:ext cx="2303463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лягуш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713" y="449263"/>
            <a:ext cx="5899150" cy="640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04800"/>
            <a:ext cx="8251825" cy="1216025"/>
          </a:xfrm>
        </p:spPr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669900"/>
                </a:solidFill>
              </a:rPr>
              <a:t>■ Найди и отметь красным цветом точки пересечения фигур.</a:t>
            </a:r>
          </a:p>
        </p:txBody>
      </p:sp>
      <p:pic>
        <p:nvPicPr>
          <p:cNvPr id="29699" name="Picture 4" descr="92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03800" y="1268413"/>
            <a:ext cx="3527425" cy="1439862"/>
          </a:xfrm>
          <a:noFill/>
        </p:spPr>
      </p:pic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395288" y="2995613"/>
            <a:ext cx="87487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rgbClr val="669900"/>
                </a:solidFill>
              </a:rPr>
              <a:t>■ Найди общую часть трех фигур и закрась ее красным цветом.</a:t>
            </a:r>
          </a:p>
        </p:txBody>
      </p:sp>
      <p:pic>
        <p:nvPicPr>
          <p:cNvPr id="29701" name="Picture 6" descr="1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613" y="4221163"/>
            <a:ext cx="5329237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smtClean="0">
                <a:solidFill>
                  <a:srgbClr val="3366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☀</a:t>
            </a:r>
            <a:r>
              <a:rPr lang="ru-RU" altLang="ru-RU" sz="3200" smtClean="0">
                <a:solidFill>
                  <a:srgbClr val="3366FF"/>
                </a:solidFill>
              </a:rPr>
              <a:t>Объемные фигуры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800" smtClean="0">
                <a:latin typeface="Arial Unicode MS" pitchFamily="34" charset="-128"/>
              </a:rPr>
              <a:t>■ Какие из этих фигур отбрасывают правильные тени, а какие – нет?</a:t>
            </a:r>
          </a:p>
        </p:txBody>
      </p:sp>
      <p:pic>
        <p:nvPicPr>
          <p:cNvPr id="30724" name="Picture 4" descr="Слайд 13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4438" y="2997200"/>
            <a:ext cx="44577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i="1" smtClean="0">
                <a:solidFill>
                  <a:srgbClr val="669900"/>
                </a:solidFill>
              </a:rPr>
              <a:t> ■</a:t>
            </a:r>
            <a:r>
              <a:rPr lang="ru-RU" altLang="ru-RU" b="1" i="1" smtClean="0"/>
              <a:t> </a:t>
            </a:r>
            <a:r>
              <a:rPr lang="ru-RU" altLang="ru-RU" sz="2800" smtClean="0">
                <a:solidFill>
                  <a:srgbClr val="669900"/>
                </a:solidFill>
                <a:latin typeface="Arial Unicode MS" pitchFamily="34" charset="-128"/>
              </a:rPr>
              <a:t>Узнайте дом по его тени</a:t>
            </a:r>
            <a:r>
              <a:rPr lang="ru-RU" altLang="ru-RU" smtClean="0"/>
              <a:t> </a:t>
            </a:r>
          </a:p>
        </p:txBody>
      </p:sp>
      <p:pic>
        <p:nvPicPr>
          <p:cNvPr id="31747" name="Picture 4" descr="Слайд 16"/>
          <p:cNvPicPr>
            <a:picLocks noChangeAspect="1" noChangeArrowheads="1"/>
          </p:cNvPicPr>
          <p:nvPr>
            <p:ph type="body"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24075" y="2133600"/>
            <a:ext cx="5184775" cy="34559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001000" cy="1216025"/>
          </a:xfrm>
        </p:spPr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6699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■</a:t>
            </a:r>
            <a:r>
              <a:rPr lang="ru-RU" altLang="ru-RU" sz="2800" smtClean="0">
                <a:solidFill>
                  <a:srgbClr val="6699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ru-RU" sz="2800" smtClean="0">
                <a:solidFill>
                  <a:srgbClr val="669900"/>
                </a:solidFill>
                <a:latin typeface="Arial Unicode MS" pitchFamily="34" charset="-128"/>
              </a:rPr>
              <a:t>Под диктовку учителя делают рисунки, дополняют недостающие детали – глаза, уши или раскрашивают</a:t>
            </a:r>
          </a:p>
        </p:txBody>
      </p:sp>
      <p:pic>
        <p:nvPicPr>
          <p:cNvPr id="5123" name="Picture 5" descr="img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550" y="2060575"/>
            <a:ext cx="17145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539750" y="3573463"/>
            <a:ext cx="826452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3200">
                <a:solidFill>
                  <a:srgbClr val="669900"/>
                </a:solidFill>
                <a:latin typeface="Arial" pitchFamily="34" charset="0"/>
                <a:cs typeface="Arial" pitchFamily="34" charset="0"/>
              </a:rPr>
              <a:t>■ </a:t>
            </a:r>
            <a:r>
              <a:rPr lang="ru-RU" altLang="ru-RU" sz="3200">
                <a:solidFill>
                  <a:srgbClr val="669900"/>
                </a:solidFill>
                <a:latin typeface="Arial Unicode MS" pitchFamily="34" charset="-128"/>
                <a:ea typeface="Times New Roman" pitchFamily="18" charset="0"/>
                <a:cs typeface="Arial" pitchFamily="34" charset="0"/>
              </a:rPr>
              <a:t>Учитель диктует только половину рисунка, </a:t>
            </a:r>
            <a:endParaRPr lang="ru-RU" altLang="ru-RU" sz="3200">
              <a:solidFill>
                <a:srgbClr val="669900"/>
              </a:solidFill>
              <a:latin typeface="Arial Unicode MS" pitchFamily="34" charset="-128"/>
              <a:cs typeface="Arial" pitchFamily="34" charset="0"/>
            </a:endParaRPr>
          </a:p>
          <a:p>
            <a:pPr eaLnBrk="1" hangingPunct="1"/>
            <a:r>
              <a:rPr lang="ru-RU" altLang="ru-RU" sz="3200">
                <a:solidFill>
                  <a:srgbClr val="669900"/>
                </a:solidFill>
                <a:latin typeface="Arial Unicode MS" pitchFamily="34" charset="-128"/>
                <a:cs typeface="Times New Roman" pitchFamily="18" charset="0"/>
              </a:rPr>
              <a:t>другую половину дорисовывают сами дети</a:t>
            </a:r>
            <a:r>
              <a:rPr lang="ru-RU" altLang="ru-RU" sz="3200">
                <a:solidFill>
                  <a:srgbClr val="669900"/>
                </a:solidFill>
                <a:latin typeface="Arial" pitchFamily="34" charset="0"/>
                <a:cs typeface="Times New Roman" pitchFamily="18" charset="0"/>
              </a:rPr>
              <a:t>.</a:t>
            </a:r>
            <a:endParaRPr lang="ru-RU" altLang="ru-RU" sz="3200">
              <a:solidFill>
                <a:srgbClr val="669900"/>
              </a:solidFill>
            </a:endParaRPr>
          </a:p>
          <a:p>
            <a:endParaRPr lang="ru-RU" altLang="ru-RU" sz="3200">
              <a:solidFill>
                <a:srgbClr val="669900"/>
              </a:solidFill>
              <a:latin typeface="Arial" pitchFamily="34" charset="0"/>
            </a:endParaRPr>
          </a:p>
        </p:txBody>
      </p:sp>
      <p:pic>
        <p:nvPicPr>
          <p:cNvPr id="5125" name="Picture 6" descr="http://festival.1september.ru/articles/515513/img2.gif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8538" y="5300663"/>
            <a:ext cx="23145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755650" y="43989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i="1" smtClean="0">
                <a:solidFill>
                  <a:srgbClr val="669900"/>
                </a:solidFill>
              </a:rPr>
              <a:t>■ </a:t>
            </a:r>
            <a:r>
              <a:rPr lang="ru-RU" altLang="ru-RU" sz="3200" smtClean="0">
                <a:solidFill>
                  <a:srgbClr val="669900"/>
                </a:solidFill>
              </a:rPr>
              <a:t>Различное изображение плоских и объемных фигур</a:t>
            </a:r>
          </a:p>
        </p:txBody>
      </p:sp>
      <p:pic>
        <p:nvPicPr>
          <p:cNvPr id="32771" name="Picture 4" descr="img1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7088" y="1989138"/>
            <a:ext cx="2663825" cy="2663825"/>
          </a:xfrm>
          <a:noFill/>
        </p:spPr>
      </p:pic>
      <p:pic>
        <p:nvPicPr>
          <p:cNvPr id="32772" name="Picture 5" descr="im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825" y="2060575"/>
            <a:ext cx="2743200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11" descr="15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213" y="5157788"/>
            <a:ext cx="352901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669900"/>
                </a:solidFill>
              </a:rPr>
              <a:t>■ Сколько вершин, ребер мы не видим?</a:t>
            </a:r>
            <a:br>
              <a:rPr lang="ru-RU" altLang="ru-RU" sz="2800" smtClean="0">
                <a:solidFill>
                  <a:srgbClr val="669900"/>
                </a:solidFill>
              </a:rPr>
            </a:br>
            <a:endParaRPr lang="ru-RU" altLang="ru-RU" sz="2800" smtClean="0">
              <a:solidFill>
                <a:srgbClr val="669900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400" smtClean="0">
                <a:solidFill>
                  <a:srgbClr val="669900"/>
                </a:solidFill>
              </a:rPr>
              <a:t>Показать те части фигуры, которые мы видим на рисунке; найти фигуру, которая отличается от двух других (цилиндр).</a:t>
            </a:r>
          </a:p>
        </p:txBody>
      </p:sp>
      <p:pic>
        <p:nvPicPr>
          <p:cNvPr id="33796" name="Picture 4" descr="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250" y="3357563"/>
            <a:ext cx="583247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669900"/>
                </a:solidFill>
              </a:rPr>
              <a:t>■ Узнайте по чертежу, какая фигура изображена:</a:t>
            </a:r>
          </a:p>
        </p:txBody>
      </p:sp>
      <p:pic>
        <p:nvPicPr>
          <p:cNvPr id="34819" name="Picture 4" descr="157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00563" y="2997200"/>
            <a:ext cx="76200" cy="76200"/>
          </a:xfrm>
          <a:noFill/>
        </p:spPr>
      </p:pic>
      <p:pic>
        <p:nvPicPr>
          <p:cNvPr id="34820" name="Picture 6" descr="http://nsc.1september.ru/2004/28/157.gif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450" y="2420938"/>
            <a:ext cx="6624638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Rectangle 8"/>
          <p:cNvSpPr>
            <a:spLocks noChangeArrowheads="1"/>
          </p:cNvSpPr>
          <p:nvPr/>
        </p:nvSpPr>
        <p:spPr bwMode="auto">
          <a:xfrm>
            <a:off x="0" y="4049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 descr="slide0023_image0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0113" y="2060575"/>
            <a:ext cx="194310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5" descr="slide0023_image0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938" y="2133600"/>
            <a:ext cx="1836737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6" descr="slide0023_image04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1863" y="2133600"/>
            <a:ext cx="21717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Rectangle 7"/>
          <p:cNvSpPr>
            <a:spLocks noChangeArrowheads="1"/>
          </p:cNvSpPr>
          <p:nvPr/>
        </p:nvSpPr>
        <p:spPr bwMode="auto">
          <a:xfrm>
            <a:off x="323850" y="4478338"/>
            <a:ext cx="24225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000" i="1">
                <a:solidFill>
                  <a:srgbClr val="3366FF"/>
                </a:solidFill>
              </a:rPr>
              <a:t>Колумбово яйцо </a:t>
            </a:r>
          </a:p>
          <a:p>
            <a:pPr eaLnBrk="1" hangingPunct="1"/>
            <a:r>
              <a:rPr lang="ru-RU" altLang="ru-RU" sz="2000" i="1">
                <a:solidFill>
                  <a:srgbClr val="3366FF"/>
                </a:solidFill>
              </a:rPr>
              <a:t>(овал)</a:t>
            </a:r>
            <a:r>
              <a:rPr lang="ru-RU" altLang="ru-RU" sz="2000">
                <a:solidFill>
                  <a:srgbClr val="3366FF"/>
                </a:solidFill>
              </a:rPr>
              <a:t> </a:t>
            </a:r>
          </a:p>
        </p:txBody>
      </p:sp>
      <p:sp>
        <p:nvSpPr>
          <p:cNvPr id="35846" name="Rectangle 8"/>
          <p:cNvSpPr>
            <a:spLocks noChangeArrowheads="1"/>
          </p:cNvSpPr>
          <p:nvPr/>
        </p:nvSpPr>
        <p:spPr bwMode="auto">
          <a:xfrm>
            <a:off x="2916238" y="4508500"/>
            <a:ext cx="34242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b="1" i="1">
                <a:solidFill>
                  <a:srgbClr val="3366FF"/>
                </a:solidFill>
              </a:rPr>
              <a:t>Вьетнамская игра </a:t>
            </a:r>
          </a:p>
          <a:p>
            <a:pPr eaLnBrk="1" hangingPunct="1"/>
            <a:r>
              <a:rPr lang="ru-RU" altLang="ru-RU" b="1" i="1">
                <a:solidFill>
                  <a:srgbClr val="3366FF"/>
                </a:solidFill>
              </a:rPr>
              <a:t>(из круга)</a:t>
            </a:r>
            <a:r>
              <a:rPr lang="ru-RU" altLang="ru-RU" b="1">
                <a:solidFill>
                  <a:srgbClr val="3366FF"/>
                </a:solidFill>
              </a:rPr>
              <a:t> </a:t>
            </a:r>
          </a:p>
        </p:txBody>
      </p:sp>
      <p:sp>
        <p:nvSpPr>
          <p:cNvPr id="35847" name="Rectangle 9"/>
          <p:cNvSpPr>
            <a:spLocks noChangeArrowheads="1"/>
          </p:cNvSpPr>
          <p:nvPr/>
        </p:nvSpPr>
        <p:spPr bwMode="auto">
          <a:xfrm>
            <a:off x="5940425" y="4449763"/>
            <a:ext cx="27352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000" i="1">
                <a:solidFill>
                  <a:srgbClr val="3366FF"/>
                </a:solidFill>
              </a:rPr>
              <a:t>Монгольская игра «Танграм» </a:t>
            </a:r>
          </a:p>
          <a:p>
            <a:pPr eaLnBrk="1" hangingPunct="1"/>
            <a:r>
              <a:rPr lang="ru-RU" altLang="ru-RU" sz="2000" i="1">
                <a:solidFill>
                  <a:srgbClr val="3366FF"/>
                </a:solidFill>
              </a:rPr>
              <a:t>(из квадрата)</a:t>
            </a:r>
            <a:r>
              <a:rPr lang="ru-RU" altLang="ru-RU" sz="2000">
                <a:solidFill>
                  <a:srgbClr val="3366FF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3366FF"/>
                </a:solidFill>
              </a:rPr>
              <a:t>3.</a:t>
            </a:r>
            <a:r>
              <a:rPr lang="en-US" altLang="ru-RU" sz="2800" b="1" smtClean="0">
                <a:solidFill>
                  <a:srgbClr val="3366FF"/>
                </a:solidFill>
              </a:rPr>
              <a:t> </a:t>
            </a:r>
            <a:r>
              <a:rPr lang="ru-RU" altLang="ru-RU" sz="2800" b="1" smtClean="0">
                <a:solidFill>
                  <a:srgbClr val="3366FF"/>
                </a:solidFill>
              </a:rPr>
              <a:t>Устный счет</a:t>
            </a:r>
            <a:br>
              <a:rPr lang="ru-RU" altLang="ru-RU" sz="2800" b="1" smtClean="0">
                <a:solidFill>
                  <a:srgbClr val="3366FF"/>
                </a:solidFill>
              </a:rPr>
            </a:br>
            <a:r>
              <a:rPr lang="ru-RU" altLang="ru-RU" sz="2800" b="1" smtClean="0">
                <a:solidFill>
                  <a:srgbClr val="669900"/>
                </a:solidFill>
              </a:rPr>
              <a:t>■ «Лабиринт»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13250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36868" name="Picture 4" descr="гусениц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4213" y="1844675"/>
            <a:ext cx="7775575" cy="398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4859338" y="2060575"/>
            <a:ext cx="936625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i="1"/>
              <a:t>847</a:t>
            </a: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5867400" y="2997200"/>
            <a:ext cx="936625" cy="5032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i="1"/>
              <a:t>111</a:t>
            </a:r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7164388" y="2276475"/>
            <a:ext cx="9366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i="1"/>
              <a:t>160</a:t>
            </a:r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6300788" y="4868863"/>
            <a:ext cx="8636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i="1"/>
              <a:t>412</a:t>
            </a:r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4211638" y="5373688"/>
            <a:ext cx="792162" cy="4333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i="1"/>
              <a:t>717</a:t>
            </a:r>
          </a:p>
        </p:txBody>
      </p:sp>
      <p:sp>
        <p:nvSpPr>
          <p:cNvPr id="36874" name="Oval 11"/>
          <p:cNvSpPr>
            <a:spLocks noChangeArrowheads="1"/>
          </p:cNvSpPr>
          <p:nvPr/>
        </p:nvSpPr>
        <p:spPr bwMode="auto">
          <a:xfrm>
            <a:off x="5580063" y="3789363"/>
            <a:ext cx="792162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i="1"/>
              <a:t>194</a:t>
            </a:r>
          </a:p>
        </p:txBody>
      </p:sp>
      <p:sp>
        <p:nvSpPr>
          <p:cNvPr id="36875" name="Oval 12"/>
          <p:cNvSpPr>
            <a:spLocks noChangeArrowheads="1"/>
          </p:cNvSpPr>
          <p:nvPr/>
        </p:nvSpPr>
        <p:spPr bwMode="auto">
          <a:xfrm>
            <a:off x="3995738" y="4437063"/>
            <a:ext cx="7921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i="1"/>
              <a:t>555</a:t>
            </a:r>
          </a:p>
        </p:txBody>
      </p:sp>
      <p:sp>
        <p:nvSpPr>
          <p:cNvPr id="36876" name="Oval 13"/>
          <p:cNvSpPr>
            <a:spLocks noChangeArrowheads="1"/>
          </p:cNvSpPr>
          <p:nvPr/>
        </p:nvSpPr>
        <p:spPr bwMode="auto">
          <a:xfrm>
            <a:off x="7092950" y="3860800"/>
            <a:ext cx="7921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i="1"/>
              <a:t>904</a:t>
            </a:r>
          </a:p>
        </p:txBody>
      </p:sp>
      <p:sp>
        <p:nvSpPr>
          <p:cNvPr id="36877" name="Oval 14"/>
          <p:cNvSpPr>
            <a:spLocks noChangeArrowheads="1"/>
          </p:cNvSpPr>
          <p:nvPr/>
        </p:nvSpPr>
        <p:spPr bwMode="auto">
          <a:xfrm>
            <a:off x="2987675" y="3500438"/>
            <a:ext cx="792163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i="1"/>
              <a:t>270</a:t>
            </a:r>
          </a:p>
        </p:txBody>
      </p:sp>
      <p:sp>
        <p:nvSpPr>
          <p:cNvPr id="36878" name="Oval 16"/>
          <p:cNvSpPr>
            <a:spLocks noChangeArrowheads="1"/>
          </p:cNvSpPr>
          <p:nvPr/>
        </p:nvSpPr>
        <p:spPr bwMode="auto">
          <a:xfrm>
            <a:off x="2843213" y="4508500"/>
            <a:ext cx="865187" cy="4333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i="1"/>
              <a:t>310</a:t>
            </a:r>
          </a:p>
        </p:txBody>
      </p:sp>
      <p:sp>
        <p:nvSpPr>
          <p:cNvPr id="36879" name="Oval 17"/>
          <p:cNvSpPr>
            <a:spLocks noChangeArrowheads="1"/>
          </p:cNvSpPr>
          <p:nvPr/>
        </p:nvSpPr>
        <p:spPr bwMode="auto">
          <a:xfrm>
            <a:off x="1187450" y="4076700"/>
            <a:ext cx="7921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i="1"/>
              <a:t>999</a:t>
            </a:r>
          </a:p>
        </p:txBody>
      </p:sp>
      <p:sp>
        <p:nvSpPr>
          <p:cNvPr id="36880" name="Oval 18"/>
          <p:cNvSpPr>
            <a:spLocks noChangeArrowheads="1"/>
          </p:cNvSpPr>
          <p:nvPr/>
        </p:nvSpPr>
        <p:spPr bwMode="auto">
          <a:xfrm>
            <a:off x="1116013" y="2924175"/>
            <a:ext cx="935037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i="1"/>
              <a:t>601</a:t>
            </a:r>
          </a:p>
        </p:txBody>
      </p:sp>
      <p:sp>
        <p:nvSpPr>
          <p:cNvPr id="36881" name="Oval 19"/>
          <p:cNvSpPr>
            <a:spLocks noChangeArrowheads="1"/>
          </p:cNvSpPr>
          <p:nvPr/>
        </p:nvSpPr>
        <p:spPr bwMode="auto">
          <a:xfrm>
            <a:off x="3132138" y="2924175"/>
            <a:ext cx="863600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i="1"/>
              <a:t>513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669900"/>
                </a:solidFill>
              </a:rPr>
              <a:t>■ «Лестница» (Что изменилось?)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001000" cy="4267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altLang="ru-RU" smtClean="0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V="1">
            <a:off x="1042988" y="4724400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3" name="Line 8"/>
          <p:cNvSpPr>
            <a:spLocks noChangeShapeType="1"/>
          </p:cNvSpPr>
          <p:nvPr/>
        </p:nvSpPr>
        <p:spPr bwMode="auto">
          <a:xfrm>
            <a:off x="1187450" y="4724400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4" name="Line 9"/>
          <p:cNvSpPr>
            <a:spLocks noChangeShapeType="1"/>
          </p:cNvSpPr>
          <p:nvPr/>
        </p:nvSpPr>
        <p:spPr bwMode="auto">
          <a:xfrm flipV="1">
            <a:off x="2268538" y="3789363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5" name="Line 10"/>
          <p:cNvSpPr>
            <a:spLocks noChangeShapeType="1"/>
          </p:cNvSpPr>
          <p:nvPr/>
        </p:nvSpPr>
        <p:spPr bwMode="auto">
          <a:xfrm>
            <a:off x="2411413" y="3789363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6" name="Line 11"/>
          <p:cNvSpPr>
            <a:spLocks noChangeShapeType="1"/>
          </p:cNvSpPr>
          <p:nvPr/>
        </p:nvSpPr>
        <p:spPr bwMode="auto">
          <a:xfrm flipV="1">
            <a:off x="3708400" y="2636838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7" name="Line 12"/>
          <p:cNvSpPr>
            <a:spLocks noChangeShapeType="1"/>
          </p:cNvSpPr>
          <p:nvPr/>
        </p:nvSpPr>
        <p:spPr bwMode="auto">
          <a:xfrm>
            <a:off x="3851275" y="2636838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8" name="Line 13"/>
          <p:cNvSpPr>
            <a:spLocks noChangeShapeType="1"/>
          </p:cNvSpPr>
          <p:nvPr/>
        </p:nvSpPr>
        <p:spPr bwMode="auto">
          <a:xfrm flipV="1">
            <a:off x="4932363" y="47974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9" name="Line 15"/>
          <p:cNvSpPr>
            <a:spLocks noChangeShapeType="1"/>
          </p:cNvSpPr>
          <p:nvPr/>
        </p:nvSpPr>
        <p:spPr bwMode="auto">
          <a:xfrm>
            <a:off x="5003800" y="47974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00" name="Line 16"/>
          <p:cNvSpPr>
            <a:spLocks noChangeShapeType="1"/>
          </p:cNvSpPr>
          <p:nvPr/>
        </p:nvSpPr>
        <p:spPr bwMode="auto">
          <a:xfrm flipV="1">
            <a:off x="6011863" y="37163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01" name="Line 17"/>
          <p:cNvSpPr>
            <a:spLocks noChangeShapeType="1"/>
          </p:cNvSpPr>
          <p:nvPr/>
        </p:nvSpPr>
        <p:spPr bwMode="auto">
          <a:xfrm>
            <a:off x="6156325" y="371633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02" name="Line 19"/>
          <p:cNvSpPr>
            <a:spLocks noChangeShapeType="1"/>
          </p:cNvSpPr>
          <p:nvPr/>
        </p:nvSpPr>
        <p:spPr bwMode="auto">
          <a:xfrm flipV="1">
            <a:off x="7235825" y="256540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03" name="Line 21"/>
          <p:cNvSpPr>
            <a:spLocks noChangeShapeType="1"/>
          </p:cNvSpPr>
          <p:nvPr/>
        </p:nvSpPr>
        <p:spPr bwMode="auto">
          <a:xfrm>
            <a:off x="7380288" y="25654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04" name="Rectangle 25"/>
          <p:cNvSpPr>
            <a:spLocks noChangeArrowheads="1"/>
          </p:cNvSpPr>
          <p:nvPr/>
        </p:nvSpPr>
        <p:spPr bwMode="auto">
          <a:xfrm>
            <a:off x="5148263" y="4365625"/>
            <a:ext cx="647700" cy="3587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chemeClr val="accent2"/>
                </a:solidFill>
              </a:rPr>
              <a:t>134</a:t>
            </a:r>
          </a:p>
        </p:txBody>
      </p:sp>
      <p:sp>
        <p:nvSpPr>
          <p:cNvPr id="37905" name="Rectangle 26"/>
          <p:cNvSpPr>
            <a:spLocks noChangeArrowheads="1"/>
          </p:cNvSpPr>
          <p:nvPr/>
        </p:nvSpPr>
        <p:spPr bwMode="auto">
          <a:xfrm>
            <a:off x="6300788" y="3284538"/>
            <a:ext cx="719137" cy="3603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chemeClr val="accent2"/>
                </a:solidFill>
              </a:rPr>
              <a:t>156</a:t>
            </a:r>
          </a:p>
        </p:txBody>
      </p:sp>
      <p:sp>
        <p:nvSpPr>
          <p:cNvPr id="37906" name="Rectangle 27"/>
          <p:cNvSpPr>
            <a:spLocks noChangeArrowheads="1"/>
          </p:cNvSpPr>
          <p:nvPr/>
        </p:nvSpPr>
        <p:spPr bwMode="auto">
          <a:xfrm>
            <a:off x="7451725" y="2133600"/>
            <a:ext cx="647700" cy="36036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chemeClr val="accent2"/>
                </a:solidFill>
              </a:rPr>
              <a:t>126</a:t>
            </a:r>
          </a:p>
        </p:txBody>
      </p:sp>
      <p:sp>
        <p:nvSpPr>
          <p:cNvPr id="37907" name="AutoShape 28"/>
          <p:cNvSpPr>
            <a:spLocks noChangeArrowheads="1"/>
          </p:cNvSpPr>
          <p:nvPr/>
        </p:nvSpPr>
        <p:spPr bwMode="auto">
          <a:xfrm>
            <a:off x="1403350" y="4005263"/>
            <a:ext cx="576263" cy="576262"/>
          </a:xfrm>
          <a:prstGeom prst="cube">
            <a:avLst>
              <a:gd name="adj" fmla="val 25000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7908" name="AutoShape 29"/>
          <p:cNvSpPr>
            <a:spLocks noChangeArrowheads="1"/>
          </p:cNvSpPr>
          <p:nvPr/>
        </p:nvSpPr>
        <p:spPr bwMode="auto">
          <a:xfrm>
            <a:off x="2771775" y="2924175"/>
            <a:ext cx="504825" cy="792163"/>
          </a:xfrm>
          <a:prstGeom prst="can">
            <a:avLst>
              <a:gd name="adj" fmla="val 3923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7909" name="AutoShape 31"/>
          <p:cNvSpPr>
            <a:spLocks noChangeArrowheads="1"/>
          </p:cNvSpPr>
          <p:nvPr/>
        </p:nvSpPr>
        <p:spPr bwMode="auto">
          <a:xfrm>
            <a:off x="3995738" y="1989138"/>
            <a:ext cx="863600" cy="503237"/>
          </a:xfrm>
          <a:prstGeom prst="bevel">
            <a:avLst>
              <a:gd name="adj" fmla="val 125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669900"/>
                </a:solidFill>
              </a:rPr>
              <a:t>■ «Поменяй фигуры местами»</a:t>
            </a:r>
          </a:p>
        </p:txBody>
      </p:sp>
      <p:sp>
        <p:nvSpPr>
          <p:cNvPr id="38915" name="Oval 5"/>
          <p:cNvSpPr>
            <a:spLocks noChangeArrowheads="1"/>
          </p:cNvSpPr>
          <p:nvPr/>
        </p:nvSpPr>
        <p:spPr bwMode="auto">
          <a:xfrm>
            <a:off x="827088" y="2276475"/>
            <a:ext cx="649287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16" name="Oval 8"/>
          <p:cNvSpPr>
            <a:spLocks noChangeArrowheads="1"/>
          </p:cNvSpPr>
          <p:nvPr/>
        </p:nvSpPr>
        <p:spPr bwMode="auto">
          <a:xfrm>
            <a:off x="1692275" y="2276475"/>
            <a:ext cx="649288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17" name="Rectangle 10"/>
          <p:cNvSpPr>
            <a:spLocks noChangeArrowheads="1"/>
          </p:cNvSpPr>
          <p:nvPr/>
        </p:nvSpPr>
        <p:spPr bwMode="auto">
          <a:xfrm>
            <a:off x="2700338" y="227647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18" name="Oval 11"/>
          <p:cNvSpPr>
            <a:spLocks noChangeArrowheads="1"/>
          </p:cNvSpPr>
          <p:nvPr/>
        </p:nvSpPr>
        <p:spPr bwMode="auto">
          <a:xfrm>
            <a:off x="827088" y="3141663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19" name="AutoShape 13"/>
          <p:cNvSpPr>
            <a:spLocks noChangeArrowheads="1"/>
          </p:cNvSpPr>
          <p:nvPr/>
        </p:nvSpPr>
        <p:spPr bwMode="auto">
          <a:xfrm>
            <a:off x="2771775" y="3068638"/>
            <a:ext cx="576263" cy="6477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20" name="Line 15"/>
          <p:cNvSpPr>
            <a:spLocks noChangeShapeType="1"/>
          </p:cNvSpPr>
          <p:nvPr/>
        </p:nvSpPr>
        <p:spPr bwMode="auto">
          <a:xfrm flipV="1">
            <a:off x="539750" y="4652963"/>
            <a:ext cx="7920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1" name="Line 16"/>
          <p:cNvSpPr>
            <a:spLocks noChangeShapeType="1"/>
          </p:cNvSpPr>
          <p:nvPr/>
        </p:nvSpPr>
        <p:spPr bwMode="auto">
          <a:xfrm>
            <a:off x="539750" y="4724400"/>
            <a:ext cx="0" cy="1225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2" name="Line 19"/>
          <p:cNvSpPr>
            <a:spLocks noChangeShapeType="1"/>
          </p:cNvSpPr>
          <p:nvPr/>
        </p:nvSpPr>
        <p:spPr bwMode="auto">
          <a:xfrm>
            <a:off x="684213" y="594995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3" name="Line 21"/>
          <p:cNvSpPr>
            <a:spLocks noChangeShapeType="1"/>
          </p:cNvSpPr>
          <p:nvPr/>
        </p:nvSpPr>
        <p:spPr bwMode="auto">
          <a:xfrm>
            <a:off x="8459788" y="4652963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4" name="Line 22"/>
          <p:cNvSpPr>
            <a:spLocks noChangeShapeType="1"/>
          </p:cNvSpPr>
          <p:nvPr/>
        </p:nvSpPr>
        <p:spPr bwMode="auto">
          <a:xfrm>
            <a:off x="1547813" y="465296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5" name="Line 24"/>
          <p:cNvSpPr>
            <a:spLocks noChangeShapeType="1"/>
          </p:cNvSpPr>
          <p:nvPr/>
        </p:nvSpPr>
        <p:spPr bwMode="auto">
          <a:xfrm>
            <a:off x="3563938" y="465296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6" name="Line 25"/>
          <p:cNvSpPr>
            <a:spLocks noChangeShapeType="1"/>
          </p:cNvSpPr>
          <p:nvPr/>
        </p:nvSpPr>
        <p:spPr bwMode="auto">
          <a:xfrm>
            <a:off x="4500563" y="465296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7" name="Line 27"/>
          <p:cNvSpPr>
            <a:spLocks noChangeShapeType="1"/>
          </p:cNvSpPr>
          <p:nvPr/>
        </p:nvSpPr>
        <p:spPr bwMode="auto">
          <a:xfrm>
            <a:off x="2484438" y="465296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8" name="Line 28"/>
          <p:cNvSpPr>
            <a:spLocks noChangeShapeType="1"/>
          </p:cNvSpPr>
          <p:nvPr/>
        </p:nvSpPr>
        <p:spPr bwMode="auto">
          <a:xfrm>
            <a:off x="5508625" y="4652963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9" name="Line 32"/>
          <p:cNvSpPr>
            <a:spLocks noChangeShapeType="1"/>
          </p:cNvSpPr>
          <p:nvPr/>
        </p:nvSpPr>
        <p:spPr bwMode="auto">
          <a:xfrm>
            <a:off x="6372225" y="4652963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30" name="Line 33"/>
          <p:cNvSpPr>
            <a:spLocks noChangeShapeType="1"/>
          </p:cNvSpPr>
          <p:nvPr/>
        </p:nvSpPr>
        <p:spPr bwMode="auto">
          <a:xfrm>
            <a:off x="7451725" y="4652963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31" name="Oval 34"/>
          <p:cNvSpPr>
            <a:spLocks noChangeArrowheads="1"/>
          </p:cNvSpPr>
          <p:nvPr/>
        </p:nvSpPr>
        <p:spPr bwMode="auto">
          <a:xfrm>
            <a:off x="2627313" y="5013325"/>
            <a:ext cx="576262" cy="5762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32" name="AutoShape 35"/>
          <p:cNvSpPr>
            <a:spLocks noChangeArrowheads="1"/>
          </p:cNvSpPr>
          <p:nvPr/>
        </p:nvSpPr>
        <p:spPr bwMode="auto">
          <a:xfrm>
            <a:off x="3779838" y="4941888"/>
            <a:ext cx="431800" cy="647700"/>
          </a:xfrm>
          <a:prstGeom prst="triangle">
            <a:avLst>
              <a:gd name="adj" fmla="val 50000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33" name="Oval 37"/>
          <p:cNvSpPr>
            <a:spLocks noChangeArrowheads="1"/>
          </p:cNvSpPr>
          <p:nvPr/>
        </p:nvSpPr>
        <p:spPr bwMode="auto">
          <a:xfrm>
            <a:off x="4643438" y="5013325"/>
            <a:ext cx="576262" cy="6492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34" name="AutoShape 38"/>
          <p:cNvSpPr>
            <a:spLocks noChangeArrowheads="1"/>
          </p:cNvSpPr>
          <p:nvPr/>
        </p:nvSpPr>
        <p:spPr bwMode="auto">
          <a:xfrm>
            <a:off x="5651500" y="4941888"/>
            <a:ext cx="504825" cy="649287"/>
          </a:xfrm>
          <a:prstGeom prst="triangle">
            <a:avLst>
              <a:gd name="adj" fmla="val 50000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35" name="Oval 39"/>
          <p:cNvSpPr>
            <a:spLocks noChangeArrowheads="1"/>
          </p:cNvSpPr>
          <p:nvPr/>
        </p:nvSpPr>
        <p:spPr bwMode="auto">
          <a:xfrm>
            <a:off x="6588125" y="5013325"/>
            <a:ext cx="649288" cy="6492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36" name="AutoShape 40"/>
          <p:cNvSpPr>
            <a:spLocks noChangeArrowheads="1"/>
          </p:cNvSpPr>
          <p:nvPr/>
        </p:nvSpPr>
        <p:spPr bwMode="auto">
          <a:xfrm>
            <a:off x="7596188" y="5013325"/>
            <a:ext cx="503237" cy="576263"/>
          </a:xfrm>
          <a:prstGeom prst="triangle">
            <a:avLst>
              <a:gd name="adj" fmla="val 50000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400" smtClean="0">
                <a:solidFill>
                  <a:srgbClr val="669900"/>
                </a:solidFill>
              </a:rPr>
              <a:t>■ «Хоккей»</a:t>
            </a:r>
            <a:br>
              <a:rPr lang="ru-RU" altLang="ru-RU" sz="3400" smtClean="0">
                <a:solidFill>
                  <a:srgbClr val="669900"/>
                </a:solidFill>
              </a:rPr>
            </a:br>
            <a:endParaRPr lang="ru-RU" altLang="ru-RU" sz="3400" smtClean="0">
              <a:solidFill>
                <a:srgbClr val="6699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844675"/>
            <a:ext cx="8001000" cy="4175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altLang="ru-RU" smtClean="0"/>
          </a:p>
        </p:txBody>
      </p:sp>
      <p:pic>
        <p:nvPicPr>
          <p:cNvPr id="39940" name="Picture 5" descr="сканирование000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1844675"/>
            <a:ext cx="8137525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. Лосева 2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4289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00372"/>
            <a:ext cx="910537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669900"/>
                </a:solidFill>
              </a:rPr>
              <a:t>■ </a:t>
            </a:r>
            <a:r>
              <a:rPr lang="ru-RU" altLang="ru-RU" sz="2800" smtClean="0">
                <a:solidFill>
                  <a:srgbClr val="669900"/>
                </a:solidFill>
                <a:latin typeface="Arial Unicode MS" pitchFamily="34" charset="-128"/>
              </a:rPr>
              <a:t>Под диктовку учителя делают рисунок, затем дается задание сделать этот же рисунок в зеркальном отражении.</a:t>
            </a:r>
          </a:p>
        </p:txBody>
      </p:sp>
      <p:pic>
        <p:nvPicPr>
          <p:cNvPr id="6147" name="Picture 4" descr="http://festival.1september.ru/articles/515513/img5.gif"/>
          <p:cNvPicPr>
            <a:picLocks noChangeAspect="1" noChangeArrowheads="1"/>
          </p:cNvPicPr>
          <p:nvPr>
            <p:ph type="body"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71550" y="1989138"/>
            <a:ext cx="990600" cy="1714500"/>
          </a:xfrm>
          <a:noFill/>
        </p:spPr>
      </p:pic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755650" y="3779838"/>
            <a:ext cx="7053263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rgbClr val="669900"/>
                </a:solidFill>
              </a:rPr>
              <a:t>■ </a:t>
            </a:r>
            <a:r>
              <a:rPr lang="ru-RU" altLang="ru-RU" sz="2800">
                <a:solidFill>
                  <a:srgbClr val="669900"/>
                </a:solidFill>
                <a:latin typeface="Arial Unicode MS" pitchFamily="34" charset="-128"/>
              </a:rPr>
              <a:t>На доске или в карточках дается “зашифрованный рисунок”,где указаны стрелками направление и количество клеточек. Дети молча делают задание, затем сверяют друг с другом.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festival.1september.ru/articles/515513/img6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8538" y="2060575"/>
            <a:ext cx="4105275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669900"/>
                </a:solidFill>
              </a:rPr>
              <a:t>■ Задачи на направление движения предмета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800" smtClean="0"/>
              <a:t>На своем листочке в клеточку отметьте точку </a:t>
            </a:r>
            <a:r>
              <a:rPr lang="ru-RU" altLang="ru-RU" sz="2800" i="1" smtClean="0"/>
              <a:t>А</a:t>
            </a:r>
            <a:r>
              <a:rPr lang="ru-RU" altLang="ru-RU" sz="2800" smtClean="0"/>
              <a:t>, от которой начнется движение. Дети чертят маршрут движения.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827088" y="3500438"/>
            <a:ext cx="783907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sz="2400" b="1" i="1">
                <a:solidFill>
                  <a:srgbClr val="3366FF"/>
                </a:solidFill>
              </a:rPr>
              <a:t>Задача</a:t>
            </a:r>
          </a:p>
          <a:p>
            <a:pPr algn="ctr" eaLnBrk="1" hangingPunct="1"/>
            <a:r>
              <a:rPr lang="ru-RU" altLang="ru-RU" sz="2400" b="1" i="1">
                <a:solidFill>
                  <a:srgbClr val="3366FF"/>
                </a:solidFill>
              </a:rPr>
              <a:t>Улитка от точки А проползла 4 клетки вверх,</a:t>
            </a:r>
          </a:p>
          <a:p>
            <a:pPr algn="ctr" eaLnBrk="1" hangingPunct="1"/>
            <a:r>
              <a:rPr lang="ru-RU" altLang="ru-RU" sz="2400" b="1" i="1">
                <a:solidFill>
                  <a:srgbClr val="3366FF"/>
                </a:solidFill>
              </a:rPr>
              <a:t> потом 5 клеток вправо, потом 4 клетки вниз, </a:t>
            </a:r>
          </a:p>
          <a:p>
            <a:pPr algn="ctr" eaLnBrk="1" hangingPunct="1"/>
            <a:r>
              <a:rPr lang="ru-RU" altLang="ru-RU" sz="2400" b="1" i="1">
                <a:solidFill>
                  <a:srgbClr val="3366FF"/>
                </a:solidFill>
              </a:rPr>
              <a:t>а потом 5 клеток влево. Где она оказалась в результате?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Слайд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250" y="2133600"/>
            <a:ext cx="5832475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400" smtClean="0">
                <a:solidFill>
                  <a:srgbClr val="669900"/>
                </a:solidFill>
              </a:rPr>
              <a:t>Посмотрим, как двигалась улитка</a:t>
            </a:r>
            <a:r>
              <a:rPr lang="ru-RU" altLang="ru-RU" sz="3400" smtClean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908050"/>
            <a:ext cx="7772400" cy="13716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3366FF"/>
                </a:solidFill>
              </a:rPr>
              <a:t>2.Формирование геометрических пространственных представлений у учащихся.</a:t>
            </a:r>
            <a:r>
              <a:rPr lang="ru-RU" altLang="ru-RU" sz="3600" smtClean="0"/>
              <a:t> 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852738"/>
            <a:ext cx="7918450" cy="3240087"/>
          </a:xfrm>
        </p:spPr>
        <p:txBody>
          <a:bodyPr/>
          <a:lstStyle/>
          <a:p>
            <a:pPr eaLnBrk="1" hangingPunct="1"/>
            <a:endParaRPr lang="ru-RU" altLang="ru-RU" smtClean="0">
              <a:solidFill>
                <a:srgbClr val="669900"/>
              </a:solidFill>
            </a:endParaRPr>
          </a:p>
        </p:txBody>
      </p:sp>
      <p:sp>
        <p:nvSpPr>
          <p:cNvPr id="10244" name="Oval 6"/>
          <p:cNvSpPr>
            <a:spLocks noChangeArrowheads="1"/>
          </p:cNvSpPr>
          <p:nvPr/>
        </p:nvSpPr>
        <p:spPr bwMode="auto">
          <a:xfrm>
            <a:off x="2555875" y="3500438"/>
            <a:ext cx="252095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sz="2000" b="1"/>
              <a:t>Реальный </a:t>
            </a:r>
          </a:p>
          <a:p>
            <a:pPr algn="ctr" eaLnBrk="1" hangingPunct="1"/>
            <a:r>
              <a:rPr lang="ru-RU" altLang="ru-RU" sz="2000" b="1"/>
              <a:t>предмет</a:t>
            </a:r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5435600" y="400526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6" name="Oval 9"/>
          <p:cNvSpPr>
            <a:spLocks noChangeArrowheads="1"/>
          </p:cNvSpPr>
          <p:nvPr/>
        </p:nvSpPr>
        <p:spPr bwMode="auto">
          <a:xfrm>
            <a:off x="971550" y="4724400"/>
            <a:ext cx="252095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sz="2000" b="1"/>
              <a:t> Его форма</a:t>
            </a:r>
          </a:p>
        </p:txBody>
      </p:sp>
      <p:sp>
        <p:nvSpPr>
          <p:cNvPr id="10247" name="Line 10"/>
          <p:cNvSpPr>
            <a:spLocks noChangeShapeType="1"/>
          </p:cNvSpPr>
          <p:nvPr/>
        </p:nvSpPr>
        <p:spPr bwMode="auto">
          <a:xfrm>
            <a:off x="3635375" y="515778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8" name="Oval 11"/>
          <p:cNvSpPr>
            <a:spLocks noChangeArrowheads="1"/>
          </p:cNvSpPr>
          <p:nvPr/>
        </p:nvSpPr>
        <p:spPr bwMode="auto">
          <a:xfrm>
            <a:off x="5435600" y="4652963"/>
            <a:ext cx="2808288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sz="2000" b="1"/>
              <a:t>Геометрическая </a:t>
            </a:r>
          </a:p>
          <a:p>
            <a:pPr algn="ctr" eaLnBrk="1" hangingPunct="1"/>
            <a:r>
              <a:rPr lang="ru-RU" altLang="ru-RU" sz="2000" b="1"/>
              <a:t>фигура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400" b="1" u="sng" smtClean="0">
                <a:solidFill>
                  <a:srgbClr val="669900"/>
                </a:solidFill>
              </a:rPr>
              <a:t>Приемы:</a:t>
            </a:r>
            <a:br>
              <a:rPr lang="ru-RU" altLang="ru-RU" sz="3400" b="1" u="sng" smtClean="0">
                <a:solidFill>
                  <a:srgbClr val="669900"/>
                </a:solidFill>
              </a:rPr>
            </a:br>
            <a:endParaRPr lang="ru-RU" altLang="ru-RU" sz="3400" b="1" u="sng" smtClean="0">
              <a:solidFill>
                <a:srgbClr val="669900"/>
              </a:solidFill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altLang="ru-RU" smtClean="0">
              <a:solidFill>
                <a:srgbClr val="66990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6699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★</a:t>
            </a:r>
            <a:r>
              <a:rPr lang="ru-RU" altLang="ru-RU" smtClean="0">
                <a:solidFill>
                  <a:srgbClr val="669900"/>
                </a:solidFill>
              </a:rPr>
              <a:t>работа с моделями геометрических фигур;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6699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★</a:t>
            </a:r>
            <a:r>
              <a:rPr lang="ru-RU" altLang="ru-RU" smtClean="0">
                <a:solidFill>
                  <a:srgbClr val="669900"/>
                </a:solidFill>
              </a:rPr>
              <a:t>моделирование фигур из бумаги, палочек, пластилина;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6699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★</a:t>
            </a:r>
            <a:r>
              <a:rPr lang="ru-RU" altLang="ru-RU" smtClean="0">
                <a:solidFill>
                  <a:srgbClr val="669900"/>
                </a:solidFill>
              </a:rPr>
              <a:t>вычерчивание геометрических фигур на бумаге. 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215</TotalTime>
  <Words>737</Words>
  <Application>Microsoft Office PowerPoint</Application>
  <PresentationFormat>Экран (4:3)</PresentationFormat>
  <Paragraphs>109</Paragraphs>
  <Slides>39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7" baseType="lpstr">
      <vt:lpstr>Verdana</vt:lpstr>
      <vt:lpstr>Arial</vt:lpstr>
      <vt:lpstr>Wingdings</vt:lpstr>
      <vt:lpstr>Calibri</vt:lpstr>
      <vt:lpstr>Times New Roman</vt:lpstr>
      <vt:lpstr>American Retro</vt:lpstr>
      <vt:lpstr>Arial Unicode MS</vt:lpstr>
      <vt:lpstr>Профиль</vt:lpstr>
      <vt:lpstr>Развитие пространственного воображения младших школьников на уроках математики</vt:lpstr>
      <vt:lpstr>1. Графические диктанты </vt:lpstr>
      <vt:lpstr>■ Под диктовку учителя делают рисунки, дополняют недостающие детали – глаза, уши или раскрашивают</vt:lpstr>
      <vt:lpstr>■ Под диктовку учителя делают рисунок, затем дается задание сделать этот же рисунок в зеркальном отражении.</vt:lpstr>
      <vt:lpstr>Презентация PowerPoint</vt:lpstr>
      <vt:lpstr>■ Задачи на направление движения предмета</vt:lpstr>
      <vt:lpstr>Посмотрим, как двигалась улитка </vt:lpstr>
      <vt:lpstr>2.Формирование геометрических пространственных представлений у учащихся. </vt:lpstr>
      <vt:lpstr>Приемы: </vt:lpstr>
      <vt:lpstr>Наглядный образ геометрической фигуры  формируется с помощью:</vt:lpstr>
      <vt:lpstr>  ☀ Плоские фигуры Игра «Давай пофантазируем». </vt:lpstr>
      <vt:lpstr>Презентация PowerPoint</vt:lpstr>
      <vt:lpstr>■ Стражник города Треугольников.    </vt:lpstr>
      <vt:lpstr>■ Раздели на группы:</vt:lpstr>
      <vt:lpstr>■ Задания  с палочками: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■ Среди фигур справа найди такие же, как и слева. Одинаковые фигуры закрась одним цветом.</vt:lpstr>
      <vt:lpstr>■ «Найди лишнюю фигуру»</vt:lpstr>
      <vt:lpstr>■ Посчитайте количество многоугольников на чертеже.</vt:lpstr>
      <vt:lpstr>■ Найди все квадраты</vt:lpstr>
      <vt:lpstr>Презентация PowerPoint</vt:lpstr>
      <vt:lpstr>■ Найди и отметь красным цветом точки пересечения фигур.</vt:lpstr>
      <vt:lpstr>☀Объемные фигуры</vt:lpstr>
      <vt:lpstr> ■ Узнайте дом по его тени </vt:lpstr>
      <vt:lpstr>■ Различное изображение плоских и объемных фигур</vt:lpstr>
      <vt:lpstr>■ Сколько вершин, ребер мы не видим? </vt:lpstr>
      <vt:lpstr>■ Узнайте по чертежу, какая фигура изображена:</vt:lpstr>
      <vt:lpstr>Презентация PowerPoint</vt:lpstr>
      <vt:lpstr>3. Устный счет ■ «Лабиринт»</vt:lpstr>
      <vt:lpstr>■ «Лестница» (Что изменилось?)</vt:lpstr>
      <vt:lpstr>■ «Поменяй фигуры местами»</vt:lpstr>
      <vt:lpstr>■ «Хоккей» </vt:lpstr>
      <vt:lpstr>Презентация PowerPoint</vt:lpstr>
      <vt:lpstr>Презентация PowerPoint</vt:lpstr>
    </vt:vector>
  </TitlesOfParts>
  <Company>WolfishLair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пространственного воображения младших школьников на уроках математики</dc:title>
  <dc:creator>Учитель</dc:creator>
  <cp:lastModifiedBy>Patapon</cp:lastModifiedBy>
  <cp:revision>8</cp:revision>
  <dcterms:created xsi:type="dcterms:W3CDTF">2010-01-21T07:05:03Z</dcterms:created>
  <dcterms:modified xsi:type="dcterms:W3CDTF">2014-01-12T06:17:41Z</dcterms:modified>
</cp:coreProperties>
</file>