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8" r:id="rId14"/>
    <p:sldId id="272" r:id="rId15"/>
    <p:sldId id="273" r:id="rId16"/>
    <p:sldId id="276" r:id="rId17"/>
    <p:sldId id="274" r:id="rId18"/>
    <p:sldId id="284" r:id="rId19"/>
    <p:sldId id="283" r:id="rId20"/>
    <p:sldId id="285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700" autoAdjust="0"/>
  </p:normalViewPr>
  <p:slideViewPr>
    <p:cSldViewPr>
      <p:cViewPr>
        <p:scale>
          <a:sx n="100" d="100"/>
          <a:sy n="100" d="100"/>
        </p:scale>
        <p:origin x="-73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31905-96B1-42A6-ACA8-5964A3D0999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6C6F0-B884-4963-82BC-F7DDA2B40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0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1928802"/>
            <a:ext cx="60331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МАТЕМАТИКА И КУРЕНИЕ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Табак – травянистое растение с довольно красивыми цветами. В мире насчитывается 60 видов табака. И выращивают его в 120 странах. По своей ядовитости никотин равен синильной кислоте – смертельному яду.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Смертельная доза никотина:</a:t>
            </a:r>
          </a:p>
          <a:p>
            <a:pPr lvl="0"/>
            <a:r>
              <a:rPr lang="ru-RU" sz="2000" b="1" dirty="0" smtClean="0">
                <a:ln/>
                <a:solidFill>
                  <a:schemeClr val="accent3"/>
                </a:solidFill>
              </a:rPr>
              <a:t>1 мг на 1 кг массы тела (взрослого) </a:t>
            </a:r>
          </a:p>
          <a:p>
            <a:pPr lvl="0"/>
            <a:r>
              <a:rPr lang="ru-RU" sz="2000" b="1" dirty="0" smtClean="0">
                <a:ln/>
                <a:solidFill>
                  <a:schemeClr val="accent3"/>
                </a:solidFill>
              </a:rPr>
              <a:t>50-70 мг для подростка.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204864"/>
            <a:ext cx="58698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табаке содержится 1200 ядовитых веществ. Курение вызывает 25 заболеваний.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852936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75% тех, кто начал курить, становятся зависимыми от курения людьми. Основной яд, который попадает в организм при курении, - никотин.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149080"/>
            <a:ext cx="536583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Инфаркт миокарда у курящих людей встречается в 3 раза чаще, чем у некурящих.</a:t>
            </a:r>
          </a:p>
          <a:p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797152"/>
            <a:ext cx="8643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Среди мужчин, заболевание язвенной болезнью желудка, 96- 97% курили.  У курящих людей встречаются раковые опухоли и других органов – пищевода, желудка, гортани, почек. У курящих людей не редко возникает рак нижней губы вследствие канцерогенного действия экстракта, скапливающего в мундштуке трубки.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57166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Рисунок 7" descr="6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285728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Зубы у курящих начинают разрушаться раньше, чем у некурящих людей. Нарушение зубной эмали способствует отложению на поверхности зубов табачного дёгтя, вследствие чего они приобретают желтоватый оттенок.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903345"/>
            <a:ext cx="8892480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Внешний вид курильщика: хриплый голос, одутловатое лицо, одышка. Самая горькая расплата за курение – развитие рака лёгких. Лица, выкуривающие более 20 сигарет в день, заболевают раком лёгкого в 20 раз чаще, чем некурящие. 90% всех установленных случаев рака лёгких приходится на долю курящих. Женщины, заболевшие раком лёгких, при проверке оказываются все курящими.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643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Очень часто курение ведёт к развитию хронического бронхита, который сопровождается постоянным кашлем и неприятным запахом изо рта. В результате хронического воспаления бронхи расширяются, образуются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бронхоэктазы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 тяжёлыми последствиями – пневмосклерозом, эмфиземой лёгких.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385078_4215787_smo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Велика роль курения и в возникновении туберкулёза. 95 из 100 человек, страдающих им, к моменту начала заболевания курили.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4623869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60" y="0"/>
            <a:ext cx="91462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Курильщики часто страдают перемежающейся хромотой и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облитерирующим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эндартериитом. Никотин способствует сужению кровеносных сосудов, в результате чего сокращается кровоток вокруг сломанной кости.</a:t>
            </a:r>
          </a:p>
          <a:p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071678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Курение является одной из причин различных нервных расстройств. Такие люди плохо спят, становятся раздражительными, рассеянными. У них ослабевает внимание, нарушается память, умственная активность.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714752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курильщиков морщин в 5 раз больше, чем у некурящих сверстников. Под влиянием постоянного поступления в организм сигаретных ядов происходят неблагоприятные изменения в зрительном нерве и в сетчатке глаз. Глаза злостного курильщика слезятся, краснеют, края век припухают. Всё это приводит к ухудшению зрительного восприятия.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61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64399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Табачный конденсат – жидкость, которая выделяется из дыма и оседает на сигарете, - содержит большое количество вредных веществ, вызывающих заболевания, около 50 из которых считаются возбудителями рака. Рак у курильщиков возникает в 15- 20 раз чаще, чем у тех, кто не имеет этой пагубной привычки.</a:t>
            </a: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5832648" cy="246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Несовместимы спорт и курение. Под действием никотина ухудшается координация движений, уменьшается их точность. Никотин вызывает замедление реакции организма на внешний раздражитель. Большие дозы никотина вообще парализуют мышечную систему. 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286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077072"/>
            <a:ext cx="864096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Прославленный вратарь сборной России по хоккею с шайбой Владислав Третьяк говорит: «</a:t>
            </a:r>
            <a:r>
              <a:rPr lang="ru-RU" sz="22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курить – это значит полжизни спортивной отнять у себя. Как стать большим мастером в спорте? В первую очередь нужно любить вид спорта, который выбрал. </a:t>
            </a:r>
            <a:r>
              <a:rPr lang="ru-RU" sz="22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Второе-нужно</a:t>
            </a:r>
            <a:r>
              <a:rPr lang="ru-RU" sz="22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очень много трудиться. Третье – самое главное в жизни спортсмена – это отказаться от курения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t czjxa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286807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Сейчас в мире курение выходит из моды. Зато сигареты, произведённые на Западе, с удовольствием раскупают у нас. Сейчас проводится активная борьба с </a:t>
            </a:r>
            <a:r>
              <a:rPr lang="ru-RU" sz="2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табакокурением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Запрещена продажа табачных изделий детям до 18 лет. Запрещена пропаганда курения в кинофильмах, мультфильмах. 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500306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Всемирная организация здравоохранения выдвинула тезис: «</a:t>
            </a:r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Право некурящих на чистый воздух выше права курящего на курение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Исследование «Курение и подросток». Школа №68, 2012 г. Часть 1.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499267"/>
          <a:ext cx="9144001" cy="636198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06957"/>
                <a:gridCol w="2406957"/>
                <a:gridCol w="887167"/>
                <a:gridCol w="887167"/>
                <a:gridCol w="887167"/>
                <a:gridCol w="887167"/>
                <a:gridCol w="781419"/>
              </a:tblGrid>
              <a:tr h="550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Вопросы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Варианты ответов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5 "Б" класс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8 "А" класс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8 "Б" класс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/>
                        <a:t>11 "А" класс</a:t>
                      </a:r>
                      <a:endParaRPr lang="ru-RU" sz="1800" b="1" i="0" dirty="0" smtClean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/>
                        <a:t>Всего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rowSpan="10">
                  <a:txBody>
                    <a:bodyPr/>
                    <a:lstStyle/>
                    <a:p>
                      <a:r>
                        <a:rPr lang="ru-RU" sz="1100" kern="1200" dirty="0"/>
                        <a:t>Отметьте мотивы, по которым, на твой взгляд, чаще всего начинают курить подростки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От нечего делать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4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83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</a:rPr>
                        <a:t>За компанию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</a:rPr>
                        <a:t>19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</a:rPr>
                        <a:t>17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Успокаивает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11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Для снятия напряжения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11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12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11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Баловство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14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Модно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11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10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13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9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1</a:t>
                      </a:r>
                      <a:r>
                        <a:rPr lang="ru-RU" sz="1100" kern="1200" dirty="0" smtClean="0"/>
                        <a:t>1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Любопытство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10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10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8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83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C00000"/>
                          </a:solidFill>
                        </a:rPr>
                        <a:t>Хочется быть взрослее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18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20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21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15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19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Помогает похудеть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  </a:t>
                      </a:r>
                      <a:r>
                        <a:rPr lang="ru-RU" sz="1100" kern="1200" dirty="0" smtClean="0"/>
                        <a:t>        </a:t>
                      </a:r>
                      <a:r>
                        <a:rPr lang="ru-RU" sz="1100" kern="1200" dirty="0"/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2</a:t>
                      </a:r>
                      <a:r>
                        <a:rPr lang="ru-RU" sz="1100" kern="1200" baseline="0" dirty="0" smtClean="0"/>
                        <a:t> </a:t>
                      </a:r>
                      <a:r>
                        <a:rPr lang="ru-RU" sz="1100" kern="1200" dirty="0" smtClean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Просто так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baseline="0" dirty="0" smtClean="0"/>
                        <a:t>3 </a:t>
                      </a:r>
                      <a:r>
                        <a:rPr lang="ru-RU" sz="1100" kern="1200" dirty="0" smtClean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82066">
                <a:tc rowSpan="6">
                  <a:txBody>
                    <a:bodyPr/>
                    <a:lstStyle/>
                    <a:p>
                      <a:r>
                        <a:rPr lang="ru-RU" sz="1100" kern="1200" dirty="0"/>
                        <a:t>На какие органы и системы действует курение?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C00000"/>
                          </a:solidFill>
                        </a:rPr>
                        <a:t>На дыхательную систему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53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13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44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30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38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На сердечно – сосудистую систему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24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33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26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25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smtClean="0"/>
                        <a:t>26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На пищеварительную систему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 </a:t>
                      </a:r>
                      <a:r>
                        <a:rPr lang="ru-RU" sz="1100" kern="1200" dirty="0" smtClean="0"/>
                        <a:t>         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11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3 %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12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На органы чувств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11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11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8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На нервную систему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14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30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18 </a:t>
                      </a:r>
                      <a:r>
                        <a:rPr lang="ru-RU" sz="1100" kern="1200" dirty="0"/>
                        <a:t>%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20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19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Затрудняюсь ответить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rowSpan="3">
                  <a:txBody>
                    <a:bodyPr/>
                    <a:lstStyle/>
                    <a:p>
                      <a:r>
                        <a:rPr lang="ru-RU" sz="1100" kern="1200"/>
                        <a:t>Совместимы ли спорт и курение?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Да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4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12 %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7 %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15 %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10 %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8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C00000"/>
                          </a:solidFill>
                        </a:rPr>
                        <a:t>Нет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88 %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84 %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78 %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70 %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80 %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Сомневаюсь ответить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8 %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4 %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15 %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15 %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10 %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rowSpan="10">
                  <a:txBody>
                    <a:bodyPr/>
                    <a:lstStyle/>
                    <a:p>
                      <a:r>
                        <a:rPr lang="ru-RU" sz="1100" kern="1200" dirty="0"/>
                        <a:t>Какие меры ты бы мог предложить для предупреждения курения?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Запретить продажу сигарет до 21 года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25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26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25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23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Запретить рекламу сигарет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19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19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13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25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19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364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C00000"/>
                          </a:solidFill>
                        </a:rPr>
                        <a:t>Ввести большие штрафы за курение в общественных местах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28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8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3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25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</a:rPr>
                        <a:t>26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336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В СМИ говорить как можно больше о вреде курения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10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0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15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336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Запретить продажу табачной продукции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7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8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6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336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Запретить выпуск табачной продукции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11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</a:t>
                      </a:r>
                      <a:r>
                        <a:rPr lang="ru-RU" sz="1100" kern="1200" dirty="0" smtClean="0"/>
                        <a:t>         </a:t>
                      </a:r>
                      <a:r>
                        <a:rPr lang="ru-RU" sz="1100" kern="1200" dirty="0"/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</a:t>
                      </a:r>
                      <a:r>
                        <a:rPr lang="ru-RU" sz="1100" kern="1200" dirty="0" smtClean="0"/>
                        <a:t>         </a:t>
                      </a:r>
                      <a:r>
                        <a:rPr lang="ru-RU" sz="1100" kern="1200" dirty="0"/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3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336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Повысить стоимость табачной продукции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</a:t>
                      </a:r>
                      <a:r>
                        <a:rPr lang="ru-RU" sz="1100" kern="1200" dirty="0" smtClean="0"/>
                        <a:t>          </a:t>
                      </a:r>
                      <a:r>
                        <a:rPr lang="ru-RU" sz="1100" kern="1200" dirty="0"/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</a:t>
                      </a:r>
                      <a:r>
                        <a:rPr lang="ru-RU" sz="1100" kern="1200" dirty="0" smtClean="0"/>
                        <a:t>          </a:t>
                      </a:r>
                      <a:r>
                        <a:rPr lang="ru-RU" sz="1100" kern="1200" dirty="0"/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3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3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Казнь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  </a:t>
                      </a:r>
                      <a:r>
                        <a:rPr lang="ru-RU" sz="1100" kern="1200" dirty="0" smtClean="0"/>
                        <a:t>       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</a:t>
                      </a:r>
                      <a:r>
                        <a:rPr lang="ru-RU" sz="1100" kern="1200" dirty="0" smtClean="0"/>
                        <a:t>         </a:t>
                      </a:r>
                      <a:r>
                        <a:rPr lang="ru-RU" sz="1100" kern="1200" dirty="0"/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4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/>
                        <a:t>Бросить курить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</a:t>
                      </a:r>
                      <a:r>
                        <a:rPr lang="ru-RU" sz="1100" kern="1200" dirty="0" smtClean="0"/>
                        <a:t>         </a:t>
                      </a:r>
                      <a:r>
                        <a:rPr lang="ru-RU" sz="1100" kern="1200" dirty="0"/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   </a:t>
                      </a:r>
                      <a:r>
                        <a:rPr lang="ru-RU" sz="1100" kern="1200" dirty="0" smtClean="0"/>
                        <a:t>       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8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  <a:tr h="168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Ничего нельзя сделать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  </a:t>
                      </a:r>
                      <a:r>
                        <a:rPr lang="ru-RU" sz="1100" kern="1200" dirty="0" smtClean="0"/>
                        <a:t>       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     </a:t>
                      </a:r>
                      <a:r>
                        <a:rPr lang="ru-RU" sz="1100" kern="1200" dirty="0" smtClean="0"/>
                        <a:t>       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5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/>
                        <a:t>2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6892" marR="46892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76675"/>
          <a:ext cx="9144003" cy="638132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06956"/>
                <a:gridCol w="2406956"/>
                <a:gridCol w="887168"/>
                <a:gridCol w="887168"/>
                <a:gridCol w="887168"/>
                <a:gridCol w="887168"/>
                <a:gridCol w="781419"/>
              </a:tblGrid>
              <a:tr h="709932"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Вопросы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Варианты ответов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5 "Б" класс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8 "А" класс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8 "Б" класс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/>
                        <a:t>11 "А" класс</a:t>
                      </a:r>
                      <a:endParaRPr lang="ru-RU" sz="2000" b="1" i="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/>
                        <a:t>Всего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rowSpan="2">
                  <a:txBody>
                    <a:bodyPr/>
                    <a:lstStyle/>
                    <a:p>
                      <a:r>
                        <a:rPr lang="ru-RU" sz="1600" kern="1200" dirty="0"/>
                        <a:t>Твой пол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Мужской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40 %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36 %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59 %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42 %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44 </a:t>
                      </a:r>
                      <a:r>
                        <a:rPr lang="ru-RU" sz="1600" kern="1200" dirty="0"/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C00000"/>
                          </a:solidFill>
                        </a:rPr>
                        <a:t>Женский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60 %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>
                          <a:solidFill>
                            <a:srgbClr val="C00000"/>
                          </a:solidFill>
                        </a:rPr>
                        <a:t>64 %</a:t>
                      </a: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>
                          <a:solidFill>
                            <a:srgbClr val="C00000"/>
                          </a:solidFill>
                        </a:rPr>
                        <a:t>41 %</a:t>
                      </a: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58 %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56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rowSpan="4">
                  <a:txBody>
                    <a:bodyPr/>
                    <a:lstStyle/>
                    <a:p>
                      <a:r>
                        <a:rPr lang="ru-RU" sz="1600" kern="1200" dirty="0"/>
                        <a:t>Как ты учишься?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Отлично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8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/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8 %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8 %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7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/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C00000"/>
                          </a:solidFill>
                        </a:rPr>
                        <a:t>Хорошо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44 %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48 %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58 %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53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Удовлетворительно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28 %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32 %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48 %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34 %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36 %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Неудовлетворительно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 </a:t>
                      </a:r>
                      <a:r>
                        <a:rPr lang="ru-RU" sz="1600" kern="1200" dirty="0" smtClean="0"/>
                        <a:t>     </a:t>
                      </a:r>
                      <a:r>
                        <a:rPr lang="ru-RU" sz="1600" kern="12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16 %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  </a:t>
                      </a:r>
                      <a:r>
                        <a:rPr lang="ru-RU" sz="1600" kern="1200" dirty="0" smtClean="0"/>
                        <a:t>     </a:t>
                      </a:r>
                      <a:r>
                        <a:rPr lang="ru-RU" sz="1600" kern="12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  </a:t>
                      </a:r>
                      <a:r>
                        <a:rPr lang="ru-RU" sz="1600" kern="1200" dirty="0" smtClean="0"/>
                        <a:t>     </a:t>
                      </a:r>
                      <a:r>
                        <a:rPr lang="ru-RU" sz="1600" kern="12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4 %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701866">
                <a:tc rowSpan="2">
                  <a:txBody>
                    <a:bodyPr/>
                    <a:lstStyle/>
                    <a:p>
                      <a:r>
                        <a:rPr lang="ru-RU" sz="1600" kern="1200" dirty="0"/>
                        <a:t>Курят ли твои родные?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C00000"/>
                          </a:solidFill>
                        </a:rPr>
                        <a:t>Да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40 %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48 %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65 %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54 %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52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60 %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52 %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35 %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46 %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</a:rPr>
                        <a:t>48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rowSpan="2">
                  <a:txBody>
                    <a:bodyPr/>
                    <a:lstStyle/>
                    <a:p>
                      <a:r>
                        <a:rPr lang="ru-RU" sz="1600" kern="1200" dirty="0"/>
                        <a:t>Куришь ли ты?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Да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10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/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12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/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15 %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27 %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16 </a:t>
                      </a:r>
                      <a:r>
                        <a:rPr lang="ru-RU" sz="1600" kern="1200" dirty="0"/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C00000"/>
                          </a:solidFill>
                        </a:rPr>
                        <a:t>Нет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</a:rPr>
                        <a:t>88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85 %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73 %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84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rowSpan="5">
                  <a:txBody>
                    <a:bodyPr/>
                    <a:lstStyle/>
                    <a:p>
                      <a:r>
                        <a:rPr lang="ru-RU" sz="1600" kern="1200" dirty="0"/>
                        <a:t>С какого возраста ты куришь?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До 7 лет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  </a:t>
                      </a:r>
                      <a:r>
                        <a:rPr lang="ru-RU" sz="1600" kern="1200" dirty="0" smtClean="0"/>
                        <a:t>    </a:t>
                      </a:r>
                      <a:r>
                        <a:rPr lang="ru-RU" sz="1600" kern="12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6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/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  </a:t>
                      </a:r>
                      <a:r>
                        <a:rPr lang="ru-RU" sz="1600" kern="1200" dirty="0" smtClean="0"/>
                        <a:t>    </a:t>
                      </a:r>
                      <a:r>
                        <a:rPr lang="ru-RU" sz="1600" kern="12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8 %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4</a:t>
                      </a:r>
                      <a:r>
                        <a:rPr lang="ru-RU" sz="1600" kern="1200" baseline="0" dirty="0" smtClean="0"/>
                        <a:t> </a:t>
                      </a:r>
                      <a:r>
                        <a:rPr lang="ru-RU" sz="1600" kern="1200" dirty="0" smtClean="0"/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С 8-10 лет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  </a:t>
                      </a:r>
                      <a:r>
                        <a:rPr lang="ru-RU" sz="1600" kern="1200" dirty="0" smtClean="0"/>
                        <a:t>    </a:t>
                      </a:r>
                      <a:r>
                        <a:rPr lang="ru-RU" sz="1600" kern="12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 </a:t>
                      </a:r>
                      <a:r>
                        <a:rPr lang="ru-RU" sz="1600" kern="1200" dirty="0" smtClean="0"/>
                        <a:t>      </a:t>
                      </a:r>
                      <a:r>
                        <a:rPr lang="ru-RU" sz="1600" kern="12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/>
                        <a:t>4 %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    </a:t>
                      </a:r>
                      <a:r>
                        <a:rPr lang="ru-RU" sz="1600" kern="1200" dirty="0" smtClean="0"/>
                        <a:t>   </a:t>
                      </a:r>
                      <a:r>
                        <a:rPr lang="ru-RU" sz="1600" kern="12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1 %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С 11-12 лет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10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/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 </a:t>
                      </a:r>
                      <a:r>
                        <a:rPr lang="ru-RU" sz="1600" kern="1200" dirty="0" smtClean="0"/>
                        <a:t>      </a:t>
                      </a:r>
                      <a:r>
                        <a:rPr lang="ru-RU" sz="1600" kern="12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7 %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   </a:t>
                      </a:r>
                      <a:r>
                        <a:rPr lang="ru-RU" sz="1600" kern="1200" dirty="0" smtClean="0"/>
                        <a:t>    </a:t>
                      </a:r>
                      <a:r>
                        <a:rPr lang="ru-RU" sz="1600" kern="12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C00000"/>
                          </a:solidFill>
                        </a:rPr>
                        <a:t>С 13-15 лет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   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4 %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19 %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7 %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  <a:tr h="35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C00000"/>
                          </a:solidFill>
                        </a:rPr>
                        <a:t>Не курю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</a:rPr>
                        <a:t>88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85 %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73 %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</a:rPr>
                        <a:t>84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80" marR="673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Исследование «Курение и подросток». Школа №68, 2012 г. Часть 2.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149080"/>
            <a:ext cx="874846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 Узнать, насколько затронута проблема курения среди учащихся 5-11 классов.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 Выяснить причины курения учащихся нашей школы.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849694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Цели: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Рассказать о вреде курения языком математики.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Исследовать проблемы курения в нашей школе.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Пропагандировать здоровый образ жизни, расширить знания о вреде курения.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04664"/>
            <a:ext cx="8568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Я выбрал эту тему не случайно, так как сам я веду здоровый образ жизни и понимаю, насколько курение негативно влияет на здоровье человечества.</a:t>
            </a:r>
            <a:endParaRPr kumimoji="0" lang="ru-RU" sz="2800" b="1" i="0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ение и успеваемость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3779912" cy="674136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23928" y="3429000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23928" y="4005064"/>
            <a:ext cx="522007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Вывод: по этим диаграммам мы видим, как влияет курение на успеваемость учащихся: чем больше в классе курящих учеников, тем ниже успеваемость в этом классе. В основном, это дети, которые начали курить в возрасте 13-15 лет. Меньше всего учеников начали курить в возрасте 8-10 лет.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Возраст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0"/>
            <a:ext cx="5364088" cy="3429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548680"/>
            <a:ext cx="5760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Минздрав России предупреждает: Курение опасно для здоровья.</a:t>
            </a:r>
          </a:p>
        </p:txBody>
      </p:sp>
      <p:pic>
        <p:nvPicPr>
          <p:cNvPr id="6" name="Рисунок 5" descr="no_smok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59832" cy="2332975"/>
          </a:xfrm>
          <a:prstGeom prst="rect">
            <a:avLst/>
          </a:prstGeom>
        </p:spPr>
      </p:pic>
      <p:pic>
        <p:nvPicPr>
          <p:cNvPr id="7" name="Рисунок 6" descr="post-15-12615537046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628799"/>
            <a:ext cx="6372200" cy="4536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5949280"/>
            <a:ext cx="6626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за здоровый образ жизни!!!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xt-wide-wallpaper-1366x768-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76528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Табакокурение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или здоровье.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40466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Земле курит примерно половина мужского и четверть женского населения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70080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Ежегодно от болезней, вызванных курением, умирают свыше 700 тысяч человек.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06896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России сегодня курят 70 миллионов человек, а ежегодно умирает от курения 400 тысяч. 10% средств, расходуемых на здравоохранение, идут на борьбу с болезнями, связанными с хроническим отравлением табачным дымом.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3929090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сигаретном дыме находятся радиоактивные элементы: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142852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Человек, выкуривающий в день пачку сигарет, получает дозу облучения в 3,5 раза больше допустимой дозы облучения.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093d2f60fb7cb302af92e59fb90ae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3928" y="836712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 самом дыме табака содержится более 30 ядовитых веществ: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36510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никотин, углекислый газ,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окись углерода, синильная кислота,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аммиак,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смолистые вещества,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органические кислоты и другие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popup-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778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Смертность новорожденных у курящих матерей на 28% выше, чем у некурящих матерей. Дети курящих отстают в интеллектуальном развитии, им сложнее учиться в школе. Вес новорождённого ребёнка у курящих родителей на 11% ниже.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73016"/>
            <a:ext cx="2628293" cy="17482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714536"/>
            <a:ext cx="9144000" cy="8572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1500174"/>
            <a:ext cx="87154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Курение и школьник - несовместимы. Школьные годы - это годы роста как физического, так и умственного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Курение отрицательно влияет на успеваемость школьника. Число неуспевающих возрастает в тех классах, где </a:t>
            </a:r>
            <a:r>
              <a:rPr lang="ru-RU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больше курящих. Курение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школьников замедляет их физическое и психическое развитие.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131-a-cz-owiek-samolubny-palenia-w-pobli-u-kobiety-ci--arn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071810"/>
            <a:ext cx="857252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Пассивное курение – это вдыхание сигаретного дыма некурящими. К сожалению, люди не осознают вреда, наносимого ими окружающим, любо не хотят с этим считаться. Подсчитано, что каждый из нас выкуривает за год 1,55 кг табака. Если я не курю, то тот, кто рядом, выкуривает 3,1 кг; если и он не курит, то тот, следующий, выкуривает 4,5 кг, а то и 6 кг табака. Подсчитано, что население земного шара за год выкуривает 12 биллионов папирос и сигарет! Общая масса окурков – 2 520 000 тонн.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8397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404664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КУРЕНИе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196752"/>
            <a:ext cx="726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196752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ПРОТИВ: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5717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120" y="1700808"/>
            <a:ext cx="3507820" cy="16312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Кокетство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Элемент комфорта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Похудение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Снятие нервного напряжения</a:t>
            </a: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Желание казаться взрослее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2839" y="1772817"/>
            <a:ext cx="5411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Повышение кровяного давления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Склонность к простудным заболеваниям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Замедление роста, раннее старение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Болезни сердца, рак лёгких, губ, горла, желудка</a:t>
            </a: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Пожелтение зубов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Лишняя трата денег</a:t>
            </a:r>
          </a:p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Загрязнение воздуха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Неудобства, когда нет сигарет или нельзя курить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Одышка и сердцебиение при физических нагрузках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Страдают дети курильщиков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8662" y="40005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2308</TotalTime>
  <Words>1842</Words>
  <Application>Microsoft Office PowerPoint</Application>
  <PresentationFormat>Экран (4:3)</PresentationFormat>
  <Paragraphs>350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Patapon</cp:lastModifiedBy>
  <cp:revision>599</cp:revision>
  <dcterms:modified xsi:type="dcterms:W3CDTF">2014-01-12T06:19:04Z</dcterms:modified>
</cp:coreProperties>
</file>