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0" r:id="rId4"/>
    <p:sldId id="273" r:id="rId5"/>
    <p:sldId id="268" r:id="rId6"/>
    <p:sldId id="258" r:id="rId7"/>
    <p:sldId id="259" r:id="rId8"/>
    <p:sldId id="264" r:id="rId9"/>
    <p:sldId id="262" r:id="rId10"/>
    <p:sldId id="260" r:id="rId11"/>
    <p:sldId id="277" r:id="rId12"/>
    <p:sldId id="261" r:id="rId13"/>
    <p:sldId id="271" r:id="rId14"/>
    <p:sldId id="265" r:id="rId15"/>
    <p:sldId id="274" r:id="rId16"/>
    <p:sldId id="263" r:id="rId17"/>
    <p:sldId id="272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001746"/>
    <a:srgbClr val="FF3399"/>
    <a:srgbClr val="9900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1"/>
            <a:ext cx="5669279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81200" y="2286000"/>
            <a:ext cx="8763000" cy="4343400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>
                <a:gd name="adj1" fmla="val 10871121"/>
                <a:gd name="adj2" fmla="val 6305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ru-RU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A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Математика </a:t>
            </a:r>
          </a:p>
          <a:p>
            <a:pPr algn="ctr"/>
            <a:r>
              <a:rPr lang="ru-RU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A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через призму</a:t>
            </a:r>
          </a:p>
          <a:p>
            <a:pPr algn="ctr"/>
            <a:r>
              <a:rPr lang="ru-RU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A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гимнастики</a:t>
            </a:r>
            <a:endParaRPr lang="ru-RU" b="1" spc="50" dirty="0">
              <a:ln w="11430">
                <a:solidFill>
                  <a:sysClr val="windowText" lastClr="000000"/>
                </a:solidFill>
              </a:ln>
              <a:solidFill>
                <a:srgbClr val="A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Изучайте математику и занимайтесь спортом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953000"/>
            <a:ext cx="236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Выполнила 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Потеряйкина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Ученица 2г класса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Проверила 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Потеряйкина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О.Н.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. 5"/>
          <p:cNvSpPr txBox="1">
            <a:spLocks noChangeArrowheads="1"/>
          </p:cNvSpPr>
          <p:nvPr/>
        </p:nvSpPr>
        <p:spPr>
          <a:xfrm>
            <a:off x="5257800" y="381000"/>
            <a:ext cx="3429000" cy="3124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Острым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называется угол, который меньше 90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F:\для презентации\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7397815"/>
          </a:xfrm>
          <a:prstGeom prst="rect">
            <a:avLst/>
          </a:prstGeom>
          <a:noFill/>
          <a:effectLst>
            <a:softEdge rad="6350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867400" y="3581400"/>
            <a:ext cx="2743200" cy="22098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4305300" y="5067300"/>
            <a:ext cx="2971800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 rot="417177">
            <a:off x="5729298" y="3520359"/>
            <a:ext cx="265786" cy="252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\Рабочий стол\SANY20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521801" y="516799"/>
            <a:ext cx="5721486" cy="5602288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81000" y="3505200"/>
            <a:ext cx="3124200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Documents and Settings\Admin\Рабочий стол\SANY20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0" y="-685800"/>
            <a:ext cx="10058400" cy="7543800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058194" y="4876006"/>
            <a:ext cx="2743200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. 5"/>
          <p:cNvSpPr txBox="1">
            <a:spLocks noChangeArrowheads="1"/>
          </p:cNvSpPr>
          <p:nvPr/>
        </p:nvSpPr>
        <p:spPr>
          <a:xfrm>
            <a:off x="0" y="762000"/>
            <a:ext cx="3614737" cy="27574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Прямым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называется угол, равный 90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Овал 5"/>
          <p:cNvSpPr/>
          <p:nvPr/>
        </p:nvSpPr>
        <p:spPr>
          <a:xfrm rot="417177">
            <a:off x="3290898" y="3367958"/>
            <a:ext cx="265786" cy="252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. 6"/>
          <p:cNvSpPr txBox="1">
            <a:spLocks noChangeArrowheads="1"/>
          </p:cNvSpPr>
          <p:nvPr/>
        </p:nvSpPr>
        <p:spPr>
          <a:xfrm>
            <a:off x="4038600" y="2590800"/>
            <a:ext cx="3786187" cy="30003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Тупым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называется угол, который больше 90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3" name="Picture 3" descr="D:\фото\Анютик\соревноваания\SANY38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588" b="-23529"/>
          <a:stretch>
            <a:fillRect/>
          </a:stretch>
        </p:blipFill>
        <p:spPr bwMode="auto">
          <a:xfrm flipH="1">
            <a:off x="-685800" y="457200"/>
            <a:ext cx="5181600" cy="7330068"/>
          </a:xfrm>
          <a:prstGeom prst="rect">
            <a:avLst/>
          </a:prstGeom>
          <a:noFill/>
          <a:effectLst>
            <a:softEdge rad="31750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 rot="16200000" flipV="1">
            <a:off x="5486400" y="1066800"/>
            <a:ext cx="3429000" cy="19050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6781006" y="5105400"/>
            <a:ext cx="2743994" cy="79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 rot="417177">
            <a:off x="8015297" y="3596560"/>
            <a:ext cx="265786" cy="252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56734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. 6"/>
          <p:cNvSpPr txBox="1">
            <a:spLocks noChangeArrowheads="1"/>
          </p:cNvSpPr>
          <p:nvPr/>
        </p:nvSpPr>
        <p:spPr>
          <a:xfrm>
            <a:off x="533400" y="228600"/>
            <a:ext cx="8229600" cy="30003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Развернутым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называется угол, который равен  180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для презентации\PC2608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448800" cy="62484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Сложная фигура круг. Окружает нас вокруг.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Круг того, что надо знать, круг, где можно танцевать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ля презентации\_MG_03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9306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914400"/>
            <a:ext cx="434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Обруч –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ОКРУЖНОСТЬЮ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называется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по гимнастическому ковру катается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для презентации\EGO_07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1498" cy="6858000"/>
          </a:xfrm>
          <a:prstGeom prst="rect">
            <a:avLst/>
          </a:prstGeom>
          <a:noFill/>
          <a:effectLst>
            <a:softEdge rad="635000"/>
          </a:effectLst>
        </p:spPr>
      </p:pic>
      <p:cxnSp>
        <p:nvCxnSpPr>
          <p:cNvPr id="5" name="Прямая соединительная линия 4"/>
          <p:cNvCxnSpPr>
            <a:endCxn id="8" idx="2"/>
          </p:cNvCxnSpPr>
          <p:nvPr/>
        </p:nvCxnSpPr>
        <p:spPr>
          <a:xfrm flipV="1">
            <a:off x="5257802" y="4401205"/>
            <a:ext cx="1600198" cy="138999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8" idx="2"/>
          </p:cNvCxnSpPr>
          <p:nvPr/>
        </p:nvCxnSpPr>
        <p:spPr>
          <a:xfrm rot="16200000" flipH="1">
            <a:off x="6772603" y="4486602"/>
            <a:ext cx="1999595" cy="18288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257800" y="5791200"/>
            <a:ext cx="3429000" cy="6096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2000" y="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старших классах каждый школьник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изучает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треугольник.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Три каких-то уголка,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А работы - на века.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\Рабочий стол\SANY20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38200" y="0"/>
            <a:ext cx="8001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о</a:t>
            </a:r>
            <a:r>
              <a:rPr lang="ru-RU" sz="2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КВАДРАТЕ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речь ведем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Прямых углов четыре в нем,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обязательно равны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четыре стороны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60960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Все стороны я обойду и периметр найду.</a:t>
            </a:r>
            <a:endParaRPr lang="ru-RU" sz="28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4600" y="2133600"/>
            <a:ext cx="4419601" cy="1839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14600" y="5943600"/>
            <a:ext cx="4419601" cy="1839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610394" y="4037806"/>
            <a:ext cx="3810000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5066505" y="4076701"/>
            <a:ext cx="3734596" cy="79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914400"/>
            <a:ext cx="838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Гимнастика</a:t>
            </a:r>
            <a:r>
              <a:rPr lang="ru-RU" sz="4400" b="1" dirty="0" smtClean="0">
                <a:latin typeface="Monotype Corsiva" pitchFamily="66" charset="0"/>
              </a:rPr>
              <a:t> –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это не только красота  и здоровье,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но и  гимнастика для ума</a:t>
            </a:r>
            <a:endParaRPr lang="ru-RU" sz="4400" b="1" dirty="0">
              <a:latin typeface="Monotype Corsiva" pitchFamily="66" charset="0"/>
            </a:endParaRPr>
          </a:p>
        </p:txBody>
      </p:sp>
      <p:pic>
        <p:nvPicPr>
          <p:cNvPr id="1026" name="Picture 2" descr="C:\Documents and Settings\Admin\Рабочий стол\40652054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0"/>
            <a:ext cx="2079811" cy="1607127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3668703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381000"/>
            <a:ext cx="2523227" cy="204169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519121" y="829405"/>
            <a:ext cx="2410559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90600" y="4724400"/>
            <a:ext cx="769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 любых делах при максимуме сложностей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Исход проблемы всё –таки один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Желанье – это тысяча  возможностей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не желанье – тысяча причин».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63822">
            <a:off x="7020899" y="-229764"/>
            <a:ext cx="1403331" cy="250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828800" y="1143000"/>
            <a:ext cx="548640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latin typeface="Monotype Corsiva" pitchFamily="66" charset="0"/>
                <a:ea typeface="MS Mincho"/>
              </a:rPr>
              <a:t>Математика повсюду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latin typeface="Monotype Corsiva" pitchFamily="66" charset="0"/>
                <a:ea typeface="MS Mincho"/>
              </a:rPr>
              <a:t>Глазом только поведешь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latin typeface="Monotype Corsiva" pitchFamily="66" charset="0"/>
                <a:ea typeface="MS Mincho"/>
              </a:rPr>
              <a:t>И примеров сразу уйму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latin typeface="Monotype Corsiva" pitchFamily="66" charset="0"/>
                <a:ea typeface="MS Mincho"/>
              </a:rPr>
              <a:t>Ты вокруг себя найдешь</a:t>
            </a:r>
            <a:endParaRPr lang="ru-RU" sz="40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228600"/>
            <a:ext cx="5105400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ctr"/>
            <a:r>
              <a:rPr lang="ru-RU" sz="4400" b="1" cap="all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400" b="1" cap="all" dirty="0">
              <a:ln w="0">
                <a:solidFill>
                  <a:sysClr val="windowText" lastClr="0000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590800" y="2286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1143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14181">
            <a:off x="642838" y="4094140"/>
            <a:ext cx="1407785" cy="262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8609" y="4876800"/>
            <a:ext cx="238539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1981200"/>
            <a:ext cx="11430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731" y="5085184"/>
            <a:ext cx="2725888" cy="1317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8600" y="2895600"/>
            <a:ext cx="2895600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ctr"/>
            <a:r>
              <a:rPr lang="ru-RU" sz="4400" b="1" cap="all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400" b="1" cap="all" dirty="0">
              <a:ln w="0">
                <a:solidFill>
                  <a:sysClr val="windowText" lastClr="0000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0"/>
            <a:ext cx="913712" cy="3048000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lvl="0" algn="ctr"/>
            <a:r>
              <a:rPr lang="ru-RU" sz="4400" b="1" cap="all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4400" b="1" cap="all" dirty="0">
              <a:ln w="0">
                <a:solidFill>
                  <a:sysClr val="windowText" lastClr="0000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5791200"/>
            <a:ext cx="86106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Идут ли вместе одним шагом математика и художественная гимнастика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876800"/>
            <a:ext cx="3429000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ctr"/>
            <a:r>
              <a:rPr lang="ru-RU" sz="4400" b="1" cap="all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4400" b="1" cap="all" dirty="0">
              <a:ln w="0">
                <a:solidFill>
                  <a:sysClr val="windowText" lastClr="0000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81200" y="381000"/>
            <a:ext cx="6858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Black" pitchFamily="34" charset="0"/>
              </a:rPr>
              <a:t>   	Выявить связь между спортом, которым я занимаюсь и точной наукой, а именно , математикой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81200" y="1676400"/>
            <a:ext cx="6858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white"/>
                </a:solidFill>
                <a:latin typeface="Arial Black" pitchFamily="34" charset="0"/>
              </a:rPr>
              <a:t>	Показать, что спортом полезно заниматься не только для здоровья, но и для учебы</a:t>
            </a:r>
            <a:endParaRPr lang="ru-RU" sz="2000" b="1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67000" y="3048000"/>
            <a:ext cx="61722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Выяснить какие геометрические фигуры и математические  понятия  необходимы для выполнения гимнастических упражнений и элементов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Сочинить стихи, для запоминания геометрических фигур и понятий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Documents and Settings\Admin\Рабочий стол\11954357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57" y="3733800"/>
            <a:ext cx="1522393" cy="94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  <p:bldP spid="11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9600" y="4495800"/>
            <a:ext cx="2895600" cy="1828800"/>
          </a:xfrm>
          <a:prstGeom prst="rect">
            <a:avLst/>
          </a:prstGeom>
          <a:solidFill>
            <a:srgbClr val="9966FF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ContrastingLeftFacing"/>
              <a:lightRig rig="threePt" dir="t"/>
            </a:scene3d>
          </a:bodyPr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4229100" cy="515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67200" y="6027003"/>
            <a:ext cx="46265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Arial Black" pitchFamily="34" charset="0"/>
              </a:rPr>
              <a:t>300 г. до н. э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1600" y="0"/>
            <a:ext cx="28905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Arial Black" pitchFamily="34" charset="0"/>
              </a:rPr>
              <a:t>Евклид 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Точка </a:t>
            </a:r>
            <a:r>
              <a:rPr lang="ru-RU" sz="2000" b="1" dirty="0" smtClean="0">
                <a:latin typeface="Monotype Corsiva" pitchFamily="66" charset="0"/>
              </a:rPr>
              <a:t> - то, что не имеет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ни длины,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  ни ширины,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ни высоты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5146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Прямая </a:t>
            </a:r>
            <a:r>
              <a:rPr lang="ru-RU" sz="2000" b="1" dirty="0" smtClean="0">
                <a:latin typeface="Monotype Corsiva" pitchFamily="66" charset="0"/>
              </a:rPr>
              <a:t>  - то, что имеет длину,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но  имеет  ни ширину и высоту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5720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Плоскость </a:t>
            </a:r>
            <a:r>
              <a:rPr lang="ru-RU" sz="2000" b="1" dirty="0" smtClean="0">
                <a:latin typeface="Monotype Corsiva" pitchFamily="66" charset="0"/>
              </a:rPr>
              <a:t>  - то, что имеет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длину и ширину , 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но не имеет высоту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38200" y="1066800"/>
            <a:ext cx="228600" cy="228600"/>
          </a:xfrm>
          <a:prstGeom prst="ellipse">
            <a:avLst/>
          </a:prstGeom>
          <a:solidFill>
            <a:srgbClr val="9966FF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5800" y="2362200"/>
            <a:ext cx="2819400" cy="1588"/>
          </a:xfrm>
          <a:prstGeom prst="line">
            <a:avLst/>
          </a:prstGeom>
          <a:ln w="762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ля презентации\P10103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 rot="10800000" flipV="1">
            <a:off x="762000" y="3886200"/>
            <a:ext cx="7315200" cy="3810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 rot="21360789">
            <a:off x="409820" y="4262603"/>
            <a:ext cx="8690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Arial Black" pitchFamily="34" charset="0"/>
              </a:rPr>
              <a:t>Смотрите, ровная какая, это линия — прямая.</a:t>
            </a:r>
            <a:endParaRPr lang="ru-RU" sz="4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. 6"/>
          <p:cNvSpPr txBox="1">
            <a:spLocks noChangeArrowheads="1"/>
          </p:cNvSpPr>
          <p:nvPr/>
        </p:nvSpPr>
        <p:spPr>
          <a:xfrm>
            <a:off x="4419600" y="381000"/>
            <a:ext cx="4321175" cy="5867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Точка разделяет прямую на две части, каждая из которых называется 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лучом, исходящим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 точки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Точка называется 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началом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каждого      из лучей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1104900" y="3390900"/>
            <a:ext cx="5638800" cy="762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 rot="417177">
            <a:off x="3786825" y="3119929"/>
            <a:ext cx="265786" cy="252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D:\фото\Анютик\соревноваания\SANY38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184484"/>
            <a:ext cx="3962400" cy="667351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. 6"/>
          <p:cNvSpPr txBox="1">
            <a:spLocks noChangeArrowheads="1"/>
          </p:cNvSpPr>
          <p:nvPr/>
        </p:nvSpPr>
        <p:spPr>
          <a:xfrm>
            <a:off x="4191000" y="0"/>
            <a:ext cx="4953000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Две прямые на плоскости называются 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параллельными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если они не пересекаются.</a:t>
            </a:r>
          </a:p>
        </p:txBody>
      </p:sp>
      <p:pic>
        <p:nvPicPr>
          <p:cNvPr id="1026" name="Picture 2" descr="D:\фото\Анютик\соревноваания\EGO_0797.jpg"/>
          <p:cNvPicPr>
            <a:picLocks noChangeAspect="1" noChangeArrowheads="1"/>
          </p:cNvPicPr>
          <p:nvPr/>
        </p:nvPicPr>
        <p:blipFill>
          <a:blip r:embed="rId2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3962400" cy="44958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-228600" y="4495800"/>
            <a:ext cx="54673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600" i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одной плоскости располагаются, нигде не пересекаются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3" descr="C:\Documents and Settings\Admin\Рабочий стол\SANY20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191000" cy="314325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rot="10800000" flipV="1">
            <a:off x="1295400" y="3048000"/>
            <a:ext cx="3124200" cy="762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990600" y="1143000"/>
            <a:ext cx="3276600" cy="762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6705600" y="4038600"/>
            <a:ext cx="1447800" cy="838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6858000" y="5029200"/>
            <a:ext cx="1524000" cy="838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Documents and Settings\Admin\Рабочий стол\SANY20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819275" y="2219325"/>
            <a:ext cx="5105400" cy="417195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33400" y="3581400"/>
            <a:ext cx="5943600" cy="1588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1143794" y="4190206"/>
            <a:ext cx="4572000" cy="1588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284163" y="0"/>
            <a:ext cx="9428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600" dirty="0" smtClean="0">
                <a:solidFill>
                  <a:prstClr val="black"/>
                </a:solidFill>
                <a:latin typeface="Monotype Corsiva" pitchFamily="66" charset="0"/>
              </a:rPr>
              <a:t>Две прямые на плоскости называются </a:t>
            </a:r>
            <a:r>
              <a:rPr lang="ru-RU" sz="3600" b="1" i="1" dirty="0" smtClean="0">
                <a:solidFill>
                  <a:prstClr val="black"/>
                </a:solidFill>
                <a:latin typeface="Monotype Corsiva" pitchFamily="66" charset="0"/>
              </a:rPr>
              <a:t>перпендикулярными</a:t>
            </a:r>
            <a:r>
              <a:rPr lang="ru-RU" sz="3600" dirty="0" smtClean="0">
                <a:solidFill>
                  <a:prstClr val="black"/>
                </a:solidFill>
                <a:latin typeface="Monotype Corsiva" pitchFamily="66" charset="0"/>
              </a:rPr>
              <a:t>, если при пересечении образуют 4 прямых угла</a:t>
            </a:r>
            <a:r>
              <a:rPr lang="ru-RU" sz="3600" dirty="0" smtClean="0">
                <a:solidFill>
                  <a:prstClr val="black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для презентации\SANY2117.JPG"/>
          <p:cNvPicPr>
            <a:picLocks noChangeAspect="1" noChangeArrowheads="1"/>
          </p:cNvPicPr>
          <p:nvPr/>
        </p:nvPicPr>
        <p:blipFill>
          <a:blip r:embed="rId2" cstate="email">
            <a:lum bright="23000" contras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29000" y="2703016"/>
            <a:ext cx="5410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Угол, фигура не простая –</a:t>
            </a:r>
          </a:p>
          <a:p>
            <a:r>
              <a:rPr lang="ru-RU" sz="2400" b="1" dirty="0" smtClean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Прямая, острая, тупая.</a:t>
            </a:r>
          </a:p>
          <a:p>
            <a:r>
              <a:rPr lang="ru-RU" sz="2400" b="1" dirty="0" smtClean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Градусами измеряется </a:t>
            </a:r>
          </a:p>
          <a:p>
            <a:r>
              <a:rPr lang="ru-RU" sz="2400" b="1" dirty="0" smtClean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И название меняется:</a:t>
            </a:r>
          </a:p>
          <a:p>
            <a:r>
              <a:rPr lang="ru-RU" sz="2400" b="1" dirty="0" smtClean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Острый угол найти скорее,</a:t>
            </a:r>
          </a:p>
          <a:p>
            <a:r>
              <a:rPr lang="ru-RU" sz="2400" b="1" dirty="0" smtClean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Чем меньше градусов, тем острее.</a:t>
            </a:r>
          </a:p>
          <a:p>
            <a:r>
              <a:rPr lang="ru-RU" sz="2400" b="1" dirty="0" smtClean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Девяносто градусов угол прямой,</a:t>
            </a:r>
          </a:p>
          <a:p>
            <a:r>
              <a:rPr lang="ru-RU" sz="2400" b="1" dirty="0" smtClean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На градус больше </a:t>
            </a:r>
          </a:p>
          <a:p>
            <a:r>
              <a:rPr lang="ru-RU" sz="2400" b="1" dirty="0" smtClean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И стал он тупой.</a:t>
            </a:r>
          </a:p>
          <a:p>
            <a:r>
              <a:rPr lang="ru-RU" sz="2400" b="1" dirty="0" smtClean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До ста восьмидесяти добирается </a:t>
            </a:r>
          </a:p>
          <a:p>
            <a:r>
              <a:rPr lang="ru-RU" sz="2400" b="1" dirty="0" smtClean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sz="2400" b="1" smtClean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развернутый превращается.</a:t>
            </a:r>
            <a:endParaRPr lang="ru-RU" sz="2400" b="1" dirty="0">
              <a:solidFill>
                <a:srgbClr val="00174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399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Patapon</cp:lastModifiedBy>
  <cp:revision>13</cp:revision>
  <dcterms:modified xsi:type="dcterms:W3CDTF">2014-01-12T06:21:59Z</dcterms:modified>
</cp:coreProperties>
</file>