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81AF606-F1C8-496E-BE6B-4A59B1887090}" type="datetimeFigureOut">
              <a:rPr lang="ru-RU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2F5D636-7B76-4D84-BA76-5CFF8DDE48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260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682809A-702B-4208-8C02-884A4CC16159}" type="slidenum">
              <a:rPr lang="ru-RU" altLang="ru-RU" smtClean="0"/>
              <a:pPr eaLnBrk="1" hangingPunct="1"/>
              <a:t>6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448BB02-3FA4-475D-AADD-0ED3ACAEE4EC}" type="slidenum">
              <a:rPr lang="ru-RU" altLang="ru-RU" smtClean="0"/>
              <a:pPr eaLnBrk="1" hangingPunct="1"/>
              <a:t>8</a:t>
            </a:fld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2CC58A6-FB75-4E76-8BD1-C57289E88E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852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3D7B7-04BB-443B-9650-2B2A0DFAA8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2585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B0D9E-51FA-4ECA-988A-6362F1DFCA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7023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5B071-7D2F-402D-B863-4A891C2078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0661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CCC86-C64E-4F04-B78C-F5A21AB091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8082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6CFFF5C-F079-41CC-B640-15166FC98A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0919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303B2-AD3C-477F-BD7B-DEEFA40DEF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6134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71F50-184D-475D-BD36-4CCB7B29B8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9809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6A5AC-36AE-4142-9B97-DD7A206E1D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8416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F9E715A-FB0F-4C3F-B7A2-F17620116F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3451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73432-7356-4197-BC87-F76F405941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4137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Прямоугольник с одним скругленным углом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E0B898F-0496-4B81-97EA-E7235D768D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847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1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smtClean="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15FB106F-3466-44C8-AF3F-686CA2A938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05" r:id="rId2"/>
    <p:sldLayoutId id="2147483713" r:id="rId3"/>
    <p:sldLayoutId id="2147483706" r:id="rId4"/>
    <p:sldLayoutId id="2147483707" r:id="rId5"/>
    <p:sldLayoutId id="2147483708" r:id="rId6"/>
    <p:sldLayoutId id="2147483714" r:id="rId7"/>
    <p:sldLayoutId id="2147483709" r:id="rId8"/>
    <p:sldLayoutId id="2147483715" r:id="rId9"/>
    <p:sldLayoutId id="2147483710" r:id="rId10"/>
    <p:sldLayoutId id="2147483711" r:id="rId11"/>
    <p:sldLayoutId id="2147483716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fontAlgn="base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fontAlgn="base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fontAlgn="base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fontAlgn="base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fontAlgn="base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22313" y="1820863"/>
            <a:ext cx="7772400" cy="1828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mtClean="0"/>
              <a:t>Правописание союзов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22313" y="3684588"/>
            <a:ext cx="7772400" cy="9144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mtClean="0"/>
              <a:t>Как отличить производный союз от омонимичной части речи?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2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Задание 1. Запишите пары предложений, раскрывая скобки и расставляя знаки препинания. </a:t>
            </a:r>
          </a:p>
        </p:txBody>
      </p:sp>
      <p:sp>
        <p:nvSpPr>
          <p:cNvPr id="11267" name="Содержимое 3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>
            <a:normAutofit fontScale="92500"/>
          </a:bodyPr>
          <a:lstStyle/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smtClean="0"/>
              <a:t>1) Что(бы) он ни говорил его слушали затаив дыхание. – Что(бы) такое сделать что(бы) всех удивить?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smtClean="0"/>
              <a:t>2) Я написал в сочинении то(же) что и мой сосед. – За что и получил то(же) двойку. 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smtClean="0"/>
              <a:t>3) Это надо сделать (во)что(бы)то(ни)стало. – Во что(бы) нам поиграть что(бы) было не скучно?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smtClean="0"/>
              <a:t>4) Все повторяли физику перед контрольной. Я так(же) решил заглянуть в учебник. – В моем дневнике так(же) уныло и пасмурно как в самый ненастный осенний день.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107156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Задание 2. Вставьте на место пропуска подходящие по смыслу слова, изученные на уроке, устно объясните их написание, расставьте знаки препинания. </a:t>
            </a:r>
            <a:br>
              <a:rPr lang="ru-RU" sz="240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endParaRPr lang="ru-RU" sz="2400" smtClean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>
          <a:xfrm>
            <a:off x="428625" y="1785938"/>
            <a:ext cx="8229600" cy="4340225"/>
          </a:xfrm>
        </p:spPr>
        <p:txBody>
          <a:bodyPr/>
          <a:lstStyle/>
          <a:p>
            <a:r>
              <a:rPr lang="ru-RU" altLang="ru-RU" sz="2400" smtClean="0"/>
              <a:t>1) Скверы украшают город маленькие зеленые дворики…….  придают ему красивый вид.</a:t>
            </a:r>
          </a:p>
          <a:p>
            <a:r>
              <a:rPr lang="ru-RU" altLang="ru-RU" sz="2400" smtClean="0"/>
              <a:t>2) Деревянные скульптуры украшают детскую площадку в сквере они встречаются……... </a:t>
            </a:r>
            <a:br>
              <a:rPr lang="ru-RU" altLang="ru-RU" sz="2400" smtClean="0"/>
            </a:br>
            <a:r>
              <a:rPr lang="ru-RU" altLang="ru-RU" sz="2400" smtClean="0"/>
              <a:t>3) Сейчас птицы …….охотно поселяются в центре города как и в лесу. </a:t>
            </a:r>
            <a:br>
              <a:rPr lang="ru-RU" altLang="ru-RU" sz="2400" smtClean="0"/>
            </a:br>
            <a:r>
              <a:rPr lang="ru-RU" altLang="ru-RU" sz="2400" smtClean="0"/>
              <a:t>4) Ученый-археолог ездил не только в Африку в Индию он.......ездил. </a:t>
            </a:r>
            <a:br>
              <a:rPr lang="ru-RU" altLang="ru-RU" sz="2400" smtClean="0"/>
            </a:br>
            <a:r>
              <a:rPr lang="ru-RU" altLang="ru-RU" sz="2400" smtClean="0"/>
              <a:t>5) Мальчик прекрасно катался на коньках на лыжах он.........хорошо ходил.</a:t>
            </a:r>
          </a:p>
          <a:p>
            <a:endParaRPr lang="ru-RU" alt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Сравните </a:t>
            </a:r>
          </a:p>
        </p:txBody>
      </p:sp>
      <p:graphicFrame>
        <p:nvGraphicFramePr>
          <p:cNvPr id="3090" name="Group 18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2263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Хронического счастья 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так(же)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нет, как нетающего льда.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(А.И.Герцен)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Воспоминаний, а 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так(же)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впечатлений сегодняшнего дня оказалось слишком много. (В.И.Белов)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62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Хронического счастья  так нет, как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нетающего льда.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Воспоминаний и впечатлений сегодняшнего дня оказалось слишком много.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Вывод 1</a:t>
            </a:r>
          </a:p>
        </p:txBody>
      </p:sp>
      <p:graphicFrame>
        <p:nvGraphicFramePr>
          <p:cNvPr id="5135" name="Group 15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2263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Сочетание наречия и частицы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(частицу можно опустить)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Пишется раздельно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Союз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(можно подобрать синоним)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Пишется слитно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62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Так</a:t>
                      </a:r>
                      <a:r>
                        <a:rPr kumimoji="0" lang="ru-RU" sz="2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же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Также = 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Сравните </a:t>
            </a:r>
          </a:p>
        </p:txBody>
      </p:sp>
      <p:graphicFrame>
        <p:nvGraphicFramePr>
          <p:cNvPr id="12308" name="Group 20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29600" cy="4659407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22636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Что(бы)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мне почитать?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За тем зданием мы остановимся, 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что(бы)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отдохнуть.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56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Что мне почитать бы?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За тем зданием мы остановимся, для того чтобы отдохнуть.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Вывод 2</a:t>
            </a:r>
          </a:p>
        </p:txBody>
      </p:sp>
      <p:graphicFrame>
        <p:nvGraphicFramePr>
          <p:cNvPr id="14351" name="Group 15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29600" cy="4999173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27369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Сочетание местоимения и частицы 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(частицу можно опустить или переставить)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Пишется раздельно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Союз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(можно подобрать синоним)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Пишется слитно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620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Что</a:t>
                      </a:r>
                      <a:r>
                        <a:rPr kumimoji="0" lang="ru-RU" sz="2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бы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Чтобы = для того чтобы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400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Определите части речи</a:t>
            </a:r>
          </a:p>
        </p:txBody>
      </p:sp>
      <p:graphicFrame>
        <p:nvGraphicFramePr>
          <p:cNvPr id="16414" name="Group 30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4525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То(же)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самое я видел в прошлом году.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Собаки дремали, лошади при чуть </a:t>
                      </a:r>
                      <a:r>
                        <a:rPr kumimoji="0" lang="ru-RU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брезжущем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слабо льющемся свете звёзд </a:t>
                      </a: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то(же)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лежали.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(А.П.Чехов)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Вывод 3</a:t>
            </a:r>
          </a:p>
        </p:txBody>
      </p:sp>
      <p:sp>
        <p:nvSpPr>
          <p:cNvPr id="13315" name="Содержимое 4"/>
          <p:cNvSpPr>
            <a:spLocks noGrp="1"/>
          </p:cNvSpPr>
          <p:nvPr>
            <p:ph sz="half" idx="1"/>
          </p:nvPr>
        </p:nvSpPr>
        <p:spPr>
          <a:xfrm>
            <a:off x="514350" y="530225"/>
            <a:ext cx="3932238" cy="4389438"/>
          </a:xfrm>
        </p:spPr>
        <p:txBody>
          <a:bodyPr/>
          <a:lstStyle/>
          <a:p>
            <a:r>
              <a:rPr lang="ru-RU" altLang="ru-RU" smtClean="0">
                <a:solidFill>
                  <a:srgbClr val="C00000"/>
                </a:solidFill>
              </a:rPr>
              <a:t>Сочетание местоимения и частицы </a:t>
            </a:r>
            <a:r>
              <a:rPr lang="ru-RU" altLang="ru-RU" smtClean="0"/>
              <a:t>(частицу можно опустить)</a:t>
            </a:r>
          </a:p>
          <a:p>
            <a:r>
              <a:rPr lang="ru-RU" altLang="ru-RU" smtClean="0">
                <a:solidFill>
                  <a:srgbClr val="C00000"/>
                </a:solidFill>
              </a:rPr>
              <a:t>Пишется раздельно</a:t>
            </a:r>
          </a:p>
          <a:p>
            <a:r>
              <a:rPr lang="ru-RU" altLang="ru-RU" smtClean="0"/>
              <a:t>То</a:t>
            </a:r>
            <a:r>
              <a:rPr lang="ru-RU" altLang="ru-RU" u="sng" smtClean="0"/>
              <a:t> </a:t>
            </a:r>
            <a:r>
              <a:rPr lang="ru-RU" altLang="ru-RU" smtClean="0"/>
              <a:t>же</a:t>
            </a:r>
          </a:p>
          <a:p>
            <a:endParaRPr lang="ru-RU" altLang="ru-RU" smtClean="0"/>
          </a:p>
        </p:txBody>
      </p:sp>
      <p:sp>
        <p:nvSpPr>
          <p:cNvPr id="13316" name="Содержимое 5"/>
          <p:cNvSpPr>
            <a:spLocks noGrp="1"/>
          </p:cNvSpPr>
          <p:nvPr>
            <p:ph sz="half" idx="2"/>
          </p:nvPr>
        </p:nvSpPr>
        <p:spPr>
          <a:xfrm>
            <a:off x="4756150" y="530225"/>
            <a:ext cx="3930650" cy="4389438"/>
          </a:xfrm>
        </p:spPr>
        <p:txBody>
          <a:bodyPr/>
          <a:lstStyle/>
          <a:p>
            <a:r>
              <a:rPr lang="ru-RU" altLang="ru-RU" smtClean="0">
                <a:solidFill>
                  <a:srgbClr val="C00000"/>
                </a:solidFill>
              </a:rPr>
              <a:t>Союз</a:t>
            </a:r>
            <a:r>
              <a:rPr lang="ru-RU" altLang="ru-RU" smtClean="0"/>
              <a:t> </a:t>
            </a:r>
          </a:p>
          <a:p>
            <a:r>
              <a:rPr lang="ru-RU" altLang="ru-RU" smtClean="0"/>
              <a:t>(можно подобрать синоним)</a:t>
            </a:r>
          </a:p>
          <a:p>
            <a:endParaRPr lang="ru-RU" altLang="ru-RU" smtClean="0"/>
          </a:p>
          <a:p>
            <a:r>
              <a:rPr lang="ru-RU" altLang="ru-RU" smtClean="0">
                <a:solidFill>
                  <a:srgbClr val="C00000"/>
                </a:solidFill>
              </a:rPr>
              <a:t>Пишется слитно</a:t>
            </a:r>
          </a:p>
          <a:p>
            <a:r>
              <a:rPr lang="ru-RU" altLang="ru-RU" smtClean="0"/>
              <a:t>Тоже= 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Запомните </a:t>
            </a:r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285750" y="1600200"/>
            <a:ext cx="8401050" cy="2471738"/>
          </a:xfrm>
        </p:spPr>
        <p:txBody>
          <a:bodyPr/>
          <a:lstStyle/>
          <a:p>
            <a:endParaRPr lang="ru-RU" altLang="ru-RU" smtClean="0"/>
          </a:p>
          <a:p>
            <a:r>
              <a:rPr lang="ru-RU" altLang="ru-RU" smtClean="0"/>
              <a:t>В оборотах </a:t>
            </a:r>
            <a:r>
              <a:rPr lang="ru-RU" altLang="ru-RU" b="1" i="1" smtClean="0"/>
              <a:t>то</a:t>
            </a:r>
            <a:r>
              <a:rPr lang="ru-RU" altLang="ru-RU" b="1" i="1" u="sng" smtClean="0"/>
              <a:t> </a:t>
            </a:r>
            <a:r>
              <a:rPr lang="ru-RU" altLang="ru-RU" b="1" i="1" smtClean="0"/>
              <a:t>же, что и</a:t>
            </a:r>
            <a:r>
              <a:rPr lang="ru-RU" altLang="ru-RU" i="1" smtClean="0"/>
              <a:t>; </a:t>
            </a:r>
            <a:r>
              <a:rPr lang="ru-RU" altLang="ru-RU" b="1" i="1" smtClean="0"/>
              <a:t>так</a:t>
            </a:r>
            <a:r>
              <a:rPr lang="ru-RU" altLang="ru-RU" b="1" i="1" u="sng" smtClean="0"/>
              <a:t> </a:t>
            </a:r>
            <a:r>
              <a:rPr lang="ru-RU" altLang="ru-RU" b="1" i="1" smtClean="0"/>
              <a:t>же, как и</a:t>
            </a:r>
            <a:r>
              <a:rPr lang="ru-RU" altLang="ru-RU" smtClean="0"/>
              <a:t>;  слова пишутся </a:t>
            </a:r>
            <a:r>
              <a:rPr lang="ru-RU" altLang="ru-RU" smtClean="0">
                <a:solidFill>
                  <a:srgbClr val="FF0000"/>
                </a:solidFill>
              </a:rPr>
              <a:t>раздельно</a:t>
            </a:r>
            <a:r>
              <a:rPr lang="ru-RU" altLang="ru-RU" smtClean="0"/>
              <a:t>;</a:t>
            </a:r>
          </a:p>
          <a:p>
            <a:r>
              <a:rPr lang="ru-RU" altLang="ru-RU" smtClean="0"/>
              <a:t>Оборот </a:t>
            </a:r>
            <a:r>
              <a:rPr lang="ru-RU" altLang="ru-RU" smtClean="0">
                <a:solidFill>
                  <a:srgbClr val="FF0000"/>
                </a:solidFill>
              </a:rPr>
              <a:t>во что бы то ни стало </a:t>
            </a:r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Самоинструкция </a:t>
            </a:r>
          </a:p>
        </p:txBody>
      </p:sp>
      <p:sp>
        <p:nvSpPr>
          <p:cNvPr id="15363" name="Содержимое 7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pPr>
              <a:buFontTx/>
              <a:buNone/>
            </a:pPr>
            <a:r>
              <a:rPr lang="ru-RU" altLang="ru-RU" sz="2400" smtClean="0"/>
              <a:t>1</a:t>
            </a:r>
            <a:r>
              <a:rPr lang="ru-RU" altLang="ru-RU" sz="2000" smtClean="0"/>
              <a:t>проверяю, нет ли в предложении оборотов </a:t>
            </a:r>
            <a:r>
              <a:rPr lang="ru-RU" altLang="ru-RU" sz="2000" b="1" smtClean="0"/>
              <a:t>то же, что и</a:t>
            </a:r>
            <a:r>
              <a:rPr lang="ru-RU" altLang="ru-RU" sz="2000" smtClean="0"/>
              <a:t>; </a:t>
            </a:r>
            <a:r>
              <a:rPr lang="ru-RU" altLang="ru-RU" sz="2000" b="1" smtClean="0"/>
              <a:t>так же, как и</a:t>
            </a:r>
            <a:r>
              <a:rPr lang="ru-RU" altLang="ru-RU" sz="2000" smtClean="0"/>
              <a:t>; помню, что слова в этих оборотах пишутся </a:t>
            </a:r>
            <a:r>
              <a:rPr lang="ru-RU" altLang="ru-RU" sz="2000" b="1" smtClean="0"/>
              <a:t>раздельно</a:t>
            </a:r>
          </a:p>
          <a:p>
            <a:pPr>
              <a:buFontTx/>
              <a:buNone/>
            </a:pPr>
            <a:r>
              <a:rPr lang="ru-RU" altLang="ru-RU" sz="2400" smtClean="0"/>
              <a:t>2</a:t>
            </a:r>
            <a:r>
              <a:rPr lang="ru-RU" altLang="ru-RU" smtClean="0"/>
              <a:t> </a:t>
            </a:r>
            <a:r>
              <a:rPr lang="ru-RU" altLang="ru-RU" sz="2000" smtClean="0"/>
              <a:t>определяю, можно ли к слову</a:t>
            </a:r>
          </a:p>
          <a:p>
            <a:pPr>
              <a:buFontTx/>
              <a:buNone/>
            </a:pPr>
            <a:r>
              <a:rPr lang="ru-RU" altLang="ru-RU" sz="2000" smtClean="0"/>
              <a:t> подобрать синоним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>
            <a:off x="1500188" y="3643313"/>
            <a:ext cx="714375" cy="142875"/>
          </a:xfrm>
          <a:prstGeom prst="straightConnector1">
            <a:avLst/>
          </a:prstGeom>
          <a:ln w="28575">
            <a:solidFill>
              <a:schemeClr val="accent4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5" name="TextBox 13"/>
          <p:cNvSpPr txBox="1">
            <a:spLocks noChangeArrowheads="1"/>
          </p:cNvSpPr>
          <p:nvPr/>
        </p:nvSpPr>
        <p:spPr bwMode="auto">
          <a:xfrm>
            <a:off x="2143125" y="3548063"/>
            <a:ext cx="6429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да</a:t>
            </a:r>
          </a:p>
        </p:txBody>
      </p:sp>
      <p:sp>
        <p:nvSpPr>
          <p:cNvPr id="15366" name="TextBox 14"/>
          <p:cNvSpPr txBox="1">
            <a:spLocks noChangeArrowheads="1"/>
          </p:cNvSpPr>
          <p:nvPr/>
        </p:nvSpPr>
        <p:spPr bwMode="auto">
          <a:xfrm>
            <a:off x="928688" y="4214813"/>
            <a:ext cx="22145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400"/>
              <a:t>это союз, пишу </a:t>
            </a:r>
            <a:r>
              <a:rPr lang="ru-RU" altLang="ru-RU" sz="1400" b="1"/>
              <a:t>слитно</a:t>
            </a: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3000375" y="3286125"/>
            <a:ext cx="928688" cy="285750"/>
          </a:xfrm>
          <a:prstGeom prst="straightConnector1">
            <a:avLst/>
          </a:prstGeom>
          <a:ln w="28575">
            <a:solidFill>
              <a:schemeClr val="accent4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8" name="TextBox 17"/>
          <p:cNvSpPr txBox="1">
            <a:spLocks noChangeArrowheads="1"/>
          </p:cNvSpPr>
          <p:nvPr/>
        </p:nvSpPr>
        <p:spPr bwMode="auto">
          <a:xfrm>
            <a:off x="2357438" y="364331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5369" name="TextBox 24"/>
          <p:cNvSpPr txBox="1">
            <a:spLocks noChangeArrowheads="1"/>
          </p:cNvSpPr>
          <p:nvPr/>
        </p:nvSpPr>
        <p:spPr bwMode="auto">
          <a:xfrm>
            <a:off x="3571875" y="3000375"/>
            <a:ext cx="7540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нет</a:t>
            </a:r>
          </a:p>
        </p:txBody>
      </p:sp>
      <p:sp>
        <p:nvSpPr>
          <p:cNvPr id="15370" name="TextBox 26"/>
          <p:cNvSpPr txBox="1">
            <a:spLocks noChangeArrowheads="1"/>
          </p:cNvSpPr>
          <p:nvPr/>
        </p:nvSpPr>
        <p:spPr bwMode="auto">
          <a:xfrm>
            <a:off x="2509838" y="379571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5371" name="TextBox 27"/>
          <p:cNvSpPr txBox="1">
            <a:spLocks noChangeArrowheads="1"/>
          </p:cNvSpPr>
          <p:nvPr/>
        </p:nvSpPr>
        <p:spPr bwMode="auto">
          <a:xfrm>
            <a:off x="2662238" y="394811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5372" name="TextBox 28"/>
          <p:cNvSpPr txBox="1">
            <a:spLocks noChangeArrowheads="1"/>
          </p:cNvSpPr>
          <p:nvPr/>
        </p:nvSpPr>
        <p:spPr bwMode="auto">
          <a:xfrm>
            <a:off x="3929063" y="3357563"/>
            <a:ext cx="22860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400"/>
              <a:t>опустить или переставить частицы </a:t>
            </a:r>
            <a:r>
              <a:rPr lang="ru-RU" altLang="ru-RU" sz="1400" b="1"/>
              <a:t>же </a:t>
            </a:r>
            <a:r>
              <a:rPr lang="ru-RU" altLang="ru-RU" sz="1400"/>
              <a:t>и </a:t>
            </a:r>
            <a:r>
              <a:rPr lang="ru-RU" altLang="ru-RU" sz="1400" b="1"/>
              <a:t>бы </a:t>
            </a:r>
            <a:r>
              <a:rPr lang="ru-RU" altLang="ru-RU" sz="1400"/>
              <a:t>или задать к слову вопрос</a:t>
            </a:r>
          </a:p>
        </p:txBody>
      </p:sp>
      <p:sp>
        <p:nvSpPr>
          <p:cNvPr id="15373" name="TextBox 29"/>
          <p:cNvSpPr txBox="1">
            <a:spLocks noChangeArrowheads="1"/>
          </p:cNvSpPr>
          <p:nvPr/>
        </p:nvSpPr>
        <p:spPr bwMode="auto">
          <a:xfrm>
            <a:off x="2814638" y="410051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cxnSp>
        <p:nvCxnSpPr>
          <p:cNvPr id="32" name="Прямая со стрелкой 31"/>
          <p:cNvCxnSpPr/>
          <p:nvPr/>
        </p:nvCxnSpPr>
        <p:spPr>
          <a:xfrm rot="5400000">
            <a:off x="4608513" y="4392613"/>
            <a:ext cx="642937" cy="1587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75" name="TextBox 36"/>
          <p:cNvSpPr txBox="1">
            <a:spLocks noChangeArrowheads="1"/>
          </p:cNvSpPr>
          <p:nvPr/>
        </p:nvSpPr>
        <p:spPr bwMode="auto">
          <a:xfrm>
            <a:off x="5286375" y="4214813"/>
            <a:ext cx="5000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да</a:t>
            </a:r>
          </a:p>
        </p:txBody>
      </p:sp>
      <p:sp>
        <p:nvSpPr>
          <p:cNvPr id="15376" name="TextBox 37"/>
          <p:cNvSpPr txBox="1">
            <a:spLocks noChangeArrowheads="1"/>
          </p:cNvSpPr>
          <p:nvPr/>
        </p:nvSpPr>
        <p:spPr bwMode="auto">
          <a:xfrm>
            <a:off x="2967038" y="425291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5377" name="TextBox 38"/>
          <p:cNvSpPr txBox="1">
            <a:spLocks noChangeArrowheads="1"/>
          </p:cNvSpPr>
          <p:nvPr/>
        </p:nvSpPr>
        <p:spPr bwMode="auto">
          <a:xfrm>
            <a:off x="3143250" y="4786313"/>
            <a:ext cx="357187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400"/>
              <a:t>это сочетание местоимения (наречия) с частицей (предлогом), пишу слова раздельно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299</TotalTime>
  <Words>465</Words>
  <Application>Microsoft Office PowerPoint</Application>
  <PresentationFormat>Экран (4:3)</PresentationFormat>
  <Paragraphs>67</Paragraphs>
  <Slides>11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Verdana</vt:lpstr>
      <vt:lpstr>Wingdings 2</vt:lpstr>
      <vt:lpstr>Calibri</vt:lpstr>
      <vt:lpstr>Аспект</vt:lpstr>
      <vt:lpstr>Правописание союзов</vt:lpstr>
      <vt:lpstr>Сравните </vt:lpstr>
      <vt:lpstr>Вывод 1</vt:lpstr>
      <vt:lpstr>Сравните </vt:lpstr>
      <vt:lpstr>Вывод 2</vt:lpstr>
      <vt:lpstr>Определите части речи</vt:lpstr>
      <vt:lpstr>Вывод 3</vt:lpstr>
      <vt:lpstr>Запомните </vt:lpstr>
      <vt:lpstr>Самоинструкция </vt:lpstr>
      <vt:lpstr>Задание 1. Запишите пары предложений, раскрывая скобки и расставляя знаки препинания. </vt:lpstr>
      <vt:lpstr>Задание 2. Вставьте на место пропуска подходящие по смыслу слова, изученные на уроке, устно объясните их написание, расставьте знаки препинания.  </vt:lpstr>
    </vt:vector>
  </TitlesOfParts>
  <Company>68_shkola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Правописание союзов</dc:title>
  <dc:creator>Uchitel</dc:creator>
  <cp:lastModifiedBy>Patapon</cp:lastModifiedBy>
  <cp:revision>29</cp:revision>
  <dcterms:created xsi:type="dcterms:W3CDTF">2011-02-04T12:59:51Z</dcterms:created>
  <dcterms:modified xsi:type="dcterms:W3CDTF">2014-01-12T06:25:28Z</dcterms:modified>
</cp:coreProperties>
</file>