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5"/>
  </p:notesMasterIdLst>
  <p:sldIdLst>
    <p:sldId id="257" r:id="rId2"/>
    <p:sldId id="286" r:id="rId3"/>
    <p:sldId id="259" r:id="rId4"/>
    <p:sldId id="297" r:id="rId5"/>
    <p:sldId id="260" r:id="rId6"/>
    <p:sldId id="267" r:id="rId7"/>
    <p:sldId id="273" r:id="rId8"/>
    <p:sldId id="298" r:id="rId9"/>
    <p:sldId id="291" r:id="rId10"/>
    <p:sldId id="292" r:id="rId11"/>
    <p:sldId id="280" r:id="rId12"/>
    <p:sldId id="295" r:id="rId13"/>
    <p:sldId id="27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0066FF"/>
    <a:srgbClr val="0000FF"/>
    <a:srgbClr val="FFFF00"/>
    <a:srgbClr val="FF3399"/>
    <a:srgbClr val="FF66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8" autoAdjust="0"/>
    <p:restoredTop sz="99415" autoAdjust="0"/>
  </p:normalViewPr>
  <p:slideViewPr>
    <p:cSldViewPr>
      <p:cViewPr>
        <p:scale>
          <a:sx n="100" d="100"/>
          <a:sy n="100" d="100"/>
        </p:scale>
        <p:origin x="-63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  <a:cs typeface="+mn-cs"/>
              </a:defRPr>
            </a:lvl1pPr>
          </a:lstStyle>
          <a:p>
            <a:pPr>
              <a:defRPr/>
            </a:pPr>
            <a:fld id="{B013F323-C4A9-4729-9E99-AE2F84A12630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  <a:cs typeface="+mn-cs"/>
              </a:defRPr>
            </a:lvl1pPr>
          </a:lstStyle>
          <a:p>
            <a:pPr>
              <a:defRPr/>
            </a:pPr>
            <a:fld id="{036F3D03-C1FC-4F57-BCE0-C436C387C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71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A9EB-3EC8-4C25-92C5-340843774B55}" type="datetimeFigureOut">
              <a:rPr lang="ru-RU"/>
              <a:pPr>
                <a:defRPr/>
              </a:pPr>
              <a:t>12.01.2014</a:t>
            </a:fld>
            <a:endParaRPr lang="ru-R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5F280-FC67-46FF-A90A-3924EB0C2C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76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 i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8ABEF0-A627-4FF8-B79E-F8BC925A5387}" type="datetimeFigureOut">
              <a:rPr lang="ru-RU"/>
              <a:pPr>
                <a:defRPr/>
              </a:pPr>
              <a:t>12.01.2014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i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156575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i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526E7E-10D2-418B-AE54-E2E1AB7AA1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</p:sldLayoutIdLst>
  <p:transition spd="slow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60" name="Rectangle 32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1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Муниципальное бюджетное общеобразовательное учреждение</a:t>
            </a:r>
            <a:br>
              <a:rPr lang="ru-RU" sz="1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ru-RU" sz="1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средняя образовательная школа № 68</a:t>
            </a:r>
            <a:r>
              <a:rPr lang="en-US" sz="1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en-US" sz="1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en-US" sz="1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en-US" sz="1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r>
              <a:rPr lang="ru-RU" sz="32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Шум как экологический фактор</a:t>
            </a:r>
          </a:p>
        </p:txBody>
      </p:sp>
      <p:sp>
        <p:nvSpPr>
          <p:cNvPr id="48161" name="Rectangle 33"/>
          <p:cNvSpPr>
            <a:spLocks noGrp="1"/>
          </p:cNvSpPr>
          <p:nvPr>
            <p:ph type="subTitle" idx="4294967295"/>
          </p:nvPr>
        </p:nvSpPr>
        <p:spPr>
          <a:xfrm>
            <a:off x="3708400" y="2205038"/>
            <a:ext cx="4319588" cy="2879725"/>
          </a:xfrm>
        </p:spPr>
        <p:txBody>
          <a:bodyPr/>
          <a:lstStyle/>
          <a:p>
            <a:pPr marL="36513" indent="0" algn="r">
              <a:buFont typeface="Wingdings 2" pitchFamily="18" charset="2"/>
              <a:buNone/>
              <a:defRPr/>
            </a:pPr>
            <a:r>
              <a:rPr lang="ru-RU" sz="24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Работу выполнила:  Привалова Дарья</a:t>
            </a:r>
          </a:p>
          <a:p>
            <a:pPr marL="36513" indent="0" algn="r">
              <a:buFont typeface="Wingdings 2" pitchFamily="18" charset="2"/>
              <a:buNone/>
              <a:defRPr/>
            </a:pPr>
            <a:r>
              <a:rPr lang="ru-RU" sz="24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ученица 10 «Б» класса</a:t>
            </a:r>
          </a:p>
          <a:p>
            <a:pPr marL="36513" indent="0" algn="r">
              <a:buFont typeface="Wingdings 2" pitchFamily="18" charset="2"/>
              <a:buNone/>
              <a:defRPr/>
            </a:pPr>
            <a:r>
              <a:rPr lang="ru-RU" sz="24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       Руководитель: Петрачук Зинаида Николаевна,</a:t>
            </a:r>
          </a:p>
          <a:p>
            <a:pPr marL="36513" indent="0" algn="r">
              <a:buFont typeface="Wingdings 2" pitchFamily="18" charset="2"/>
              <a:buNone/>
              <a:defRPr/>
            </a:pPr>
            <a:r>
              <a:rPr lang="ru-RU" sz="24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учитель биологии</a:t>
            </a:r>
          </a:p>
        </p:txBody>
      </p:sp>
      <p:pic>
        <p:nvPicPr>
          <p:cNvPr id="5124" name="Picture 34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570393">
            <a:off x="611188" y="2420938"/>
            <a:ext cx="2833687" cy="284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/>
          </p:cNvSpPr>
          <p:nvPr>
            <p:ph type="ctrTitle" idx="4294967295"/>
          </p:nvPr>
        </p:nvSpPr>
        <p:spPr>
          <a:xfrm>
            <a:off x="107950" y="188913"/>
            <a:ext cx="8172450" cy="1182687"/>
          </a:xfrm>
        </p:spPr>
        <p:txBody>
          <a:bodyPr/>
          <a:lstStyle/>
          <a:p>
            <a:pPr>
              <a:defRPr/>
            </a:pPr>
            <a:r>
              <a:rPr lang="ru-RU" sz="24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Измерение уровня шума на крупных близлежащих улицах, территории и внутри МБОУ СОШ № 68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500" y="2928938"/>
            <a:ext cx="714375" cy="10715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875" y="3786188"/>
            <a:ext cx="428625" cy="2143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71875" y="2928938"/>
            <a:ext cx="428625" cy="2143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4282" y="1428736"/>
            <a:ext cx="7643866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23807" y="1776402"/>
            <a:ext cx="7643866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7158" y="6072206"/>
            <a:ext cx="7643866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66683" y="6410344"/>
            <a:ext cx="7643866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-1821701" y="3893347"/>
            <a:ext cx="507209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-1464511" y="3893347"/>
            <a:ext cx="5072098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3964777" y="3964785"/>
            <a:ext cx="5214974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4321967" y="3964785"/>
            <a:ext cx="5214974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928938" y="2357438"/>
            <a:ext cx="2286000" cy="1428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071813" y="4572000"/>
            <a:ext cx="500062" cy="1428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357688" y="4572000"/>
            <a:ext cx="1000125" cy="1428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500188" y="2857500"/>
            <a:ext cx="285750" cy="14287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3357563" y="4000500"/>
            <a:ext cx="22145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СОШ № 68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0" y="1428750"/>
            <a:ext cx="30718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Краснореченская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14563" y="6072188"/>
            <a:ext cx="33575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Улица Пионерская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4375" y="1785938"/>
            <a:ext cx="28575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Кубяка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72250" y="1785938"/>
            <a:ext cx="357188" cy="4246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Улица Флегонтова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7772400" cy="785813"/>
          </a:xfrm>
        </p:spPr>
        <p:txBody>
          <a:bodyPr/>
          <a:lstStyle/>
          <a:p>
            <a:pPr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/>
            </a:r>
            <a:br>
              <a:rPr lang="ru-RU" sz="20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</a:br>
            <a:r>
              <a:rPr lang="ru-RU" sz="24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Анкетирование учащихся МБОУ СОШ № 68</a:t>
            </a:r>
            <a:r>
              <a:rPr lang="ru-RU" sz="24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/>
            </a:r>
            <a:br>
              <a:rPr lang="ru-RU" sz="24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</a:br>
            <a:endParaRPr lang="ru-RU" sz="1800" b="1" i="1" dirty="0" smtClean="0">
              <a:effectLst>
                <a:outerShdw blurRad="38100" dist="38100" dir="2700000" algn="tl">
                  <a:srgbClr val="69676D"/>
                </a:outerShdw>
              </a:effectLst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271" y="712769"/>
            <a:ext cx="3402224" cy="164307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pic>
        <p:nvPicPr>
          <p:cNvPr id="70662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8283" y="2728894"/>
            <a:ext cx="3429024" cy="164307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94397" y="2725197"/>
            <a:ext cx="3334718" cy="161751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pic>
        <p:nvPicPr>
          <p:cNvPr id="70664" name="Picture 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1219" y="4746699"/>
            <a:ext cx="3288081" cy="168232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pic>
        <p:nvPicPr>
          <p:cNvPr id="70665" name="Picture 9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55126" y="4741127"/>
            <a:ext cx="3282409" cy="164152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4859338" y="2349500"/>
            <a:ext cx="2357437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№1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550" y="4365625"/>
            <a:ext cx="2357438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№2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7900" y="4365625"/>
            <a:ext cx="2357438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№3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58888" y="6488113"/>
            <a:ext cx="2357437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№4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3800" y="6491288"/>
            <a:ext cx="2357438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№5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179388" y="530225"/>
            <a:ext cx="3960812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  <a:defRPr/>
            </a:pPr>
            <a:r>
              <a:rPr lang="ru-RU" sz="1200" b="1">
                <a:effectLst>
                  <a:outerShdw blurRad="38100" dist="38100" dir="2700000" algn="tl">
                    <a:srgbClr val="69676D"/>
                  </a:outerShdw>
                </a:effectLst>
              </a:rPr>
              <a:t>Ученикам была предложена анкета со следующими вопросами: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sz="1200" b="1">
                <a:effectLst>
                  <a:outerShdw blurRad="38100" dist="38100" dir="2700000" algn="tl">
                    <a:srgbClr val="69676D"/>
                  </a:outerShdw>
                </a:effectLst>
              </a:rPr>
              <a:t>1) Что вы предпочитаете: громкие звуки или тишину?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sz="1200" b="1">
                <a:effectLst>
                  <a:outerShdw blurRad="38100" dist="38100" dir="2700000" algn="tl">
                    <a:srgbClr val="69676D"/>
                  </a:outerShdw>
                </a:effectLst>
              </a:rPr>
              <a:t>2) Какую музыку вы предпочитаете?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sz="1200" b="1">
                <a:effectLst>
                  <a:outerShdw blurRad="38100" dist="38100" dir="2700000" algn="tl">
                    <a:srgbClr val="69676D"/>
                  </a:outerShdw>
                </a:effectLst>
              </a:rPr>
              <a:t>3) Сколько часов в течении суток вас сопровождает музыка?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sz="1200" b="1">
                <a:effectLst>
                  <a:outerShdw blurRad="38100" dist="38100" dir="2700000" algn="tl">
                    <a:srgbClr val="69676D"/>
                  </a:outerShdw>
                </a:effectLst>
              </a:rPr>
              <a:t>4) Мешают ли посторонние звуки вашему сну?</a:t>
            </a:r>
          </a:p>
          <a:p>
            <a:pPr algn="ctr">
              <a:tabLst>
                <a:tab pos="457200" algn="l"/>
              </a:tabLst>
              <a:defRPr/>
            </a:pPr>
            <a:r>
              <a:rPr lang="ru-RU" sz="1200" b="1">
                <a:effectLst>
                  <a:outerShdw blurRad="38100" dist="38100" dir="2700000" algn="tl">
                    <a:srgbClr val="69676D"/>
                  </a:outerShdw>
                </a:effectLst>
              </a:rPr>
              <a:t>5) Как вы думаете – делать домашнюю работу нужно в тишине или с музыкальным сопровождением?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Grp="1"/>
          </p:cNvSpPr>
          <p:nvPr>
            <p:ph type="ctrTitle" idx="4294967295"/>
          </p:nvPr>
        </p:nvSpPr>
        <p:spPr>
          <a:xfrm>
            <a:off x="107950" y="188913"/>
            <a:ext cx="7772400" cy="1011237"/>
          </a:xfrm>
        </p:spPr>
        <p:txBody>
          <a:bodyPr/>
          <a:lstStyle/>
          <a:p>
            <a:pPr>
              <a:defRPr/>
            </a:pPr>
            <a:r>
              <a:rPr lang="ru-RU" sz="28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Измерение остроты слуха учащихся МБОУ СОШ № 68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-252413" y="1125538"/>
          <a:ext cx="8424863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Диаграмма" r:id="rId3" imgW="6096075" imgH="4067089" progId="MSGraph.Chart.8">
                  <p:embed followColorScheme="full"/>
                </p:oleObj>
              </mc:Choice>
              <mc:Fallback>
                <p:oleObj name="Диаграмма" r:id="rId3" imgW="6096075" imgH="4067089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52413" y="1125538"/>
                        <a:ext cx="8424863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/>
          </p:cNvSpPr>
          <p:nvPr>
            <p:ph type="ctrTitle" idx="4294967295"/>
          </p:nvPr>
        </p:nvSpPr>
        <p:spPr>
          <a:xfrm>
            <a:off x="323850" y="188913"/>
            <a:ext cx="7772400" cy="1152525"/>
          </a:xfrm>
        </p:spPr>
        <p:txBody>
          <a:bodyPr/>
          <a:lstStyle/>
          <a:p>
            <a:pPr>
              <a:defRPr/>
            </a:pPr>
            <a:r>
              <a:rPr lang="ru-RU" sz="36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Используемые источники</a:t>
            </a:r>
          </a:p>
        </p:txBody>
      </p:sp>
      <p:sp>
        <p:nvSpPr>
          <p:cNvPr id="65541" name="Rectangle 5"/>
          <p:cNvSpPr>
            <a:spLocks noGrp="1"/>
          </p:cNvSpPr>
          <p:nvPr>
            <p:ph type="subTitle" idx="4294967295"/>
          </p:nvPr>
        </p:nvSpPr>
        <p:spPr>
          <a:xfrm>
            <a:off x="395288" y="1268413"/>
            <a:ext cx="6327775" cy="4752975"/>
          </a:xfrm>
        </p:spPr>
        <p:txBody>
          <a:bodyPr/>
          <a:lstStyle/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1) Акинфеев Б. Безопасный дом // Советская Беларусь 17.11.2007.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2) Гигиена труда и промышленная санитария. А.А. Каспаров. М., “Медицина”, 1977, С.384.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ГОСТ 23337-78 “Шум. Методы измерения шума на селитебной территории и в помещениях жилых и общественных зданий”.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3) Изменения и дополнения в Санитарные правила и нормы 2.2.4/2.1.8.10-32-2002 “Шум на рабочих местах, в помещениях жилых, общественных зданий и на территории жилой застройки”, утверждены Постановлением Главного государственного санитарного врача Республики Беларусь от 12.12.2005. № 220.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4) Коммунальная гигиена. А.Н. Марзеев. М., “Медицина” с.576.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5) Покровский В.А. Гигиена. / Изд. 3-е, перераб. и доп.. М., “Медицина”, 1979, С.496.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6) Румянцев Г.И. Общая гигиена.- М.: Медицина, 1985. 432.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7) Справочник по гигиене труда под редакцией Карпова Б.Д., Ковшило В.Е.,/ Л., Медицина, 1976, С.536.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8) Санитарные нормы 9-86 РБ 98 “Шума на рабочих местах. Предельно допустимые уровни.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9) Справочник помощника санитарного врача и помощника эпидемиолога. Под ред. Никитина Д.П./ - 2-е изд., перераб. и доп.- М.: Медицина, 1990. С. 512.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10) Санитарные правила и нормы 2.2.4/2.1.8.10-32-2002 “Шум на рабочих местах, в помещениях жилых, общественных зданий и на территории жилой застройки” Утверждены Постановлением главного государственного санитарного врача Республики Беларусь от 31.12.2002 № 158.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11)</a:t>
            </a:r>
            <a:r>
              <a:rPr lang="en-US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.</a:t>
            </a: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 http.</a:t>
            </a:r>
            <a:r>
              <a:rPr lang="en-US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www</a:t>
            </a: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 acoustic</a:t>
            </a:r>
            <a:r>
              <a:rPr lang="en-US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. ru</a:t>
            </a:r>
            <a:endParaRPr lang="ru-RU" sz="1200" b="1" i="1" smtClean="0">
              <a:effectLst>
                <a:outerShdw blurRad="38100" dist="38100" dir="2700000" algn="tl">
                  <a:srgbClr val="69676D"/>
                </a:outerShdw>
              </a:effectLst>
            </a:endParaRP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12)</a:t>
            </a:r>
            <a:r>
              <a:rPr lang="en-US" sz="1200" b="1" i="1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 www. Wikipedia. ru</a:t>
            </a:r>
            <a:endParaRPr lang="ru-RU" sz="1200" b="1" i="1" smtClean="0">
              <a:effectLst>
                <a:outerShdw blurRad="38100" dist="38100" dir="2700000" algn="tl">
                  <a:srgbClr val="69676D"/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Актуальность</a:t>
            </a:r>
          </a:p>
        </p:txBody>
      </p:sp>
      <p:sp>
        <p:nvSpPr>
          <p:cNvPr id="98309" name="Rectangle 5"/>
          <p:cNvSpPr>
            <a:spLocks noGrp="1"/>
          </p:cNvSpPr>
          <p:nvPr>
            <p:ph type="subTitle" idx="4294967295"/>
          </p:nvPr>
        </p:nvSpPr>
        <p:spPr>
          <a:xfrm>
            <a:off x="323850" y="1557338"/>
            <a:ext cx="4679950" cy="4319587"/>
          </a:xfrm>
        </p:spPr>
        <p:txBody>
          <a:bodyPr/>
          <a:lstStyle/>
          <a:p>
            <a:pPr marL="36513" indent="0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1800" b="1" i="1" dirty="0" smtClean="0">
              <a:effectLst>
                <a:outerShdw blurRad="38100" dist="38100" dir="2700000" algn="tl">
                  <a:srgbClr val="69676D"/>
                </a:outerShdw>
              </a:effectLst>
            </a:endParaRPr>
          </a:p>
          <a:p>
            <a:pPr marL="36513" indent="0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1800" b="1" i="1" dirty="0" smtClean="0">
              <a:effectLst>
                <a:outerShdw blurRad="38100" dist="38100" dir="2700000" algn="tl">
                  <a:srgbClr val="69676D"/>
                </a:outerShdw>
              </a:effectLst>
            </a:endParaRPr>
          </a:p>
          <a:p>
            <a:pPr marL="36513" indent="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Естественный природный шум становится все более редким, заглушается транспортными и другими шумами, становясь медленными убийцами физического и психического здоровья человека.</a:t>
            </a:r>
          </a:p>
          <a:p>
            <a:pPr marL="36513" indent="0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1800" b="1" i="1" dirty="0" smtClean="0">
              <a:effectLst>
                <a:outerShdw blurRad="38100" dist="38100" dir="2700000" algn="tl">
                  <a:srgbClr val="69676D"/>
                </a:outerShdw>
              </a:effectLst>
            </a:endParaRPr>
          </a:p>
          <a:p>
            <a:pPr marL="36513" indent="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Шум – такой же медленный убийца, как и химическое отравление. </a:t>
            </a:r>
          </a:p>
        </p:txBody>
      </p:sp>
      <p:pic>
        <p:nvPicPr>
          <p:cNvPr id="98310" name="Picture 6" descr="preview_IMG_3648-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28304">
            <a:off x="5364163" y="620713"/>
            <a:ext cx="2927350" cy="2195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98311" name="Picture 7" descr="1203966448_3522173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35313">
            <a:off x="5124451" y="3081338"/>
            <a:ext cx="2951162" cy="2216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4103" name="Picture 7" descr="hu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450" y="4365625"/>
            <a:ext cx="2382838" cy="1831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/>
          </p:cNvSpPr>
          <p:nvPr>
            <p:ph type="subTitle" idx="4294967295"/>
          </p:nvPr>
        </p:nvSpPr>
        <p:spPr>
          <a:xfrm>
            <a:off x="-252413" y="357188"/>
            <a:ext cx="6626226" cy="5664200"/>
          </a:xfrm>
        </p:spPr>
        <p:txBody>
          <a:bodyPr/>
          <a:lstStyle/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28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Цели исследования: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	- Раскрыть понятие звука и шума;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	- Изучить их вредное влияние на окружающий мир и человека;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	- Выявить отношение учащихся нашей школы к проблеме шума;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	- Определить пути решения проблемы шума.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28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Задачи исследования: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   - Изучить научную литературу по данной проблеме;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   - Изучить данные исследований различных ученых;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  - Провести анкетирование учащихся в МБОУ СОШ № 68 по данной проблеме;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- Провести практические исследования по данной проблеме;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- Сделать вывод о воздействии звука и шума на живые организмы;</a:t>
            </a:r>
          </a:p>
          <a:p>
            <a:pPr marL="542925" indent="0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- Предложить свои рекомендации по снижению вредного воздействия шума.</a:t>
            </a:r>
          </a:p>
          <a:p>
            <a:pPr marL="542925" indent="0" algn="ctr" defTabSz="628650">
              <a:buFont typeface="Wingdings 2" pitchFamily="18" charset="2"/>
              <a:buNone/>
              <a:tabLst>
                <a:tab pos="542925" algn="l"/>
              </a:tabLst>
              <a:defRPr/>
            </a:pPr>
            <a:r>
              <a:rPr lang="ru-RU" sz="14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88" y="285750"/>
            <a:ext cx="7072312" cy="857250"/>
          </a:xfrm>
        </p:spPr>
        <p:txBody>
          <a:bodyPr/>
          <a:lstStyle/>
          <a:p>
            <a:pPr algn="ctr">
              <a:defRPr/>
            </a:pPr>
            <a:r>
              <a:rPr lang="ru-RU" sz="4800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Звук     и     шум </a:t>
            </a:r>
            <a:r>
              <a:rPr lang="ru-RU" sz="4800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  </a:t>
            </a:r>
            <a:endParaRPr lang="ru-RU" sz="4800" i="1" dirty="0">
              <a:solidFill>
                <a:srgbClr val="33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195" name="Содержимое 5"/>
          <p:cNvSpPr>
            <a:spLocks noGrp="1"/>
          </p:cNvSpPr>
          <p:nvPr>
            <p:ph sz="half" idx="1"/>
          </p:nvPr>
        </p:nvSpPr>
        <p:spPr>
          <a:xfrm>
            <a:off x="9612313" y="5373688"/>
            <a:ext cx="2185987" cy="19335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  <p:pic>
        <p:nvPicPr>
          <p:cNvPr id="6149" name="Picture 5" descr="post-47103-12913255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628775"/>
            <a:ext cx="2592387" cy="3455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37896" name="Picture 8" descr="stopthenois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2323" y="1931532"/>
            <a:ext cx="3592062" cy="27716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/>
          </p:cNvSpPr>
          <p:nvPr>
            <p:ph type="title" idx="4294967295"/>
          </p:nvPr>
        </p:nvSpPr>
        <p:spPr>
          <a:xfrm>
            <a:off x="323850" y="115888"/>
            <a:ext cx="7467600" cy="1143000"/>
          </a:xfrm>
        </p:spPr>
        <p:txBody>
          <a:bodyPr/>
          <a:lstStyle/>
          <a:p>
            <a:pPr algn="ctr">
              <a:defRPr/>
            </a:pPr>
            <a:r>
              <a:rPr lang="ru-RU" sz="48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Звук</a:t>
            </a:r>
          </a:p>
        </p:txBody>
      </p:sp>
      <p:sp>
        <p:nvSpPr>
          <p:cNvPr id="11273" name="Rectangle 9"/>
          <p:cNvSpPr>
            <a:spLocks noGrp="1"/>
          </p:cNvSpPr>
          <p:nvPr>
            <p:ph type="body" sz="half" idx="4294967295"/>
          </p:nvPr>
        </p:nvSpPr>
        <p:spPr>
          <a:xfrm>
            <a:off x="571500" y="1143000"/>
            <a:ext cx="6769100" cy="730250"/>
          </a:xfrm>
        </p:spPr>
        <p:txBody>
          <a:bodyPr/>
          <a:lstStyle/>
          <a:p>
            <a:pPr indent="28575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Звук представляет собой определенную вибрацию, волну или энергию в пространстве. Если же говорить проще, звук – это то, что мы слышим</a:t>
            </a:r>
          </a:p>
        </p:txBody>
      </p:sp>
      <p:pic>
        <p:nvPicPr>
          <p:cNvPr id="11277" name="Picture 13" descr="zvuk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33539">
            <a:off x="836140" y="4423995"/>
            <a:ext cx="1407604" cy="18306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cxnSp>
        <p:nvCxnSpPr>
          <p:cNvPr id="7" name="Прямая со стрелкой 6"/>
          <p:cNvCxnSpPr/>
          <p:nvPr/>
        </p:nvCxnSpPr>
        <p:spPr>
          <a:xfrm rot="5400000">
            <a:off x="2000232" y="2000240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6364" y="2878544"/>
            <a:ext cx="2414108" cy="1172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FFFFFF"/>
                </a:solidFill>
                <a:effectLst>
                  <a:outerShdw blurRad="38100" dist="38100" dir="2700000" algn="tl">
                    <a:srgbClr val="69676D"/>
                  </a:outerShdw>
                </a:effectLst>
                <a:latin typeface="Arial" charset="0"/>
                <a:cs typeface="Arial" charset="0"/>
              </a:rPr>
              <a:t>Звук  животные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57752" y="2928934"/>
            <a:ext cx="2286016" cy="10715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 и человек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rot="16200000" flipH="1">
            <a:off x="4893471" y="2107397"/>
            <a:ext cx="92869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2775731" y="3099591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926" y="4572008"/>
            <a:ext cx="2214578" cy="10715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 и растения</a:t>
            </a:r>
          </a:p>
        </p:txBody>
      </p:sp>
      <p:pic>
        <p:nvPicPr>
          <p:cNvPr id="9233" name="Picture 18" descr="2 (1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293350">
            <a:off x="6011863" y="4724400"/>
            <a:ext cx="2082800" cy="1562100"/>
          </a:xfrm>
          <a:prstGeom prst="rect">
            <a:avLst/>
          </a:prstGeom>
          <a:noFill/>
          <a:ln w="9525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/>
          </p:cNvSpPr>
          <p:nvPr>
            <p:ph type="ctrTitle" idx="4294967295"/>
          </p:nvPr>
        </p:nvSpPr>
        <p:spPr>
          <a:xfrm>
            <a:off x="142875" y="285750"/>
            <a:ext cx="7777163" cy="785813"/>
          </a:xfrm>
        </p:spPr>
        <p:txBody>
          <a:bodyPr/>
          <a:lstStyle/>
          <a:p>
            <a:pPr algn="ctr">
              <a:defRPr/>
            </a:pPr>
            <a:r>
              <a:rPr lang="ru-RU" sz="48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Шум</a:t>
            </a:r>
            <a:r>
              <a:rPr lang="ru-RU" sz="36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/>
            </a:r>
            <a:br>
              <a:rPr lang="ru-RU" sz="36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</a:br>
            <a:endParaRPr lang="ru-RU" sz="3200" b="1" i="1" dirty="0" smtClean="0">
              <a:solidFill>
                <a:srgbClr val="33CC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7893" name="Rectangle 5"/>
          <p:cNvSpPr>
            <a:spLocks noGrp="1"/>
          </p:cNvSpPr>
          <p:nvPr>
            <p:ph type="subTitle" idx="4294967295"/>
          </p:nvPr>
        </p:nvSpPr>
        <p:spPr>
          <a:xfrm>
            <a:off x="714375" y="1000125"/>
            <a:ext cx="6400800" cy="873125"/>
          </a:xfrm>
        </p:spPr>
        <p:txBody>
          <a:bodyPr/>
          <a:lstStyle/>
          <a:p>
            <a:pPr marL="36513" indent="0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Шум – это беспорядочное сочетание различных по силе и частоте звуков. Под шумом мы понимаем всякий неприятный, нарушающий тишину звук</a:t>
            </a:r>
          </a:p>
        </p:txBody>
      </p:sp>
      <p:pic>
        <p:nvPicPr>
          <p:cNvPr id="37894" name="Picture 6" descr="болят-уши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11343">
            <a:off x="6594158" y="4900359"/>
            <a:ext cx="2154248" cy="14214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cxnSp>
        <p:nvCxnSpPr>
          <p:cNvPr id="8" name="Прямая со стрелкой 7"/>
          <p:cNvCxnSpPr/>
          <p:nvPr/>
        </p:nvCxnSpPr>
        <p:spPr>
          <a:xfrm rot="5400000">
            <a:off x="1428728" y="1928802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7158" y="2786058"/>
            <a:ext cx="3143272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Воздействие шума на человека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H="1">
            <a:off x="5126835" y="1959758"/>
            <a:ext cx="928694" cy="4286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56138" y="2793995"/>
            <a:ext cx="3357586" cy="15716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Шум как экологический фактор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2844788" y="3246438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00232" y="4786322"/>
            <a:ext cx="400052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борьбы с шумом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/>
          </p:cNvSpPr>
          <p:nvPr>
            <p:ph type="title" idx="4294967295"/>
          </p:nvPr>
        </p:nvSpPr>
        <p:spPr>
          <a:xfrm>
            <a:off x="214313" y="142875"/>
            <a:ext cx="7467600" cy="811213"/>
          </a:xfrm>
        </p:spPr>
        <p:txBody>
          <a:bodyPr/>
          <a:lstStyle/>
          <a:p>
            <a:pPr algn="ctr">
              <a:defRPr/>
            </a:pPr>
            <a:r>
              <a:rPr lang="ru-RU" sz="42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Основные </a:t>
            </a:r>
            <a:r>
              <a:rPr lang="ru-RU" sz="42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шум</a:t>
            </a:r>
            <a:r>
              <a:rPr lang="ru-RU" sz="4200" b="1" i="1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ы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-180975" y="1557338"/>
          <a:ext cx="8872538" cy="418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иаграмма" r:id="rId3" imgW="8877275" imgH="4190989" progId="MSGraph.Chart.8">
                  <p:embed followColorScheme="full"/>
                </p:oleObj>
              </mc:Choice>
              <mc:Fallback>
                <p:oleObj name="Диаграмма" r:id="rId3" imgW="8877275" imgH="4190989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0975" y="1557338"/>
                        <a:ext cx="8872538" cy="418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7186613" cy="730250"/>
          </a:xfrm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Методы борьбы с шумом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1428736"/>
            <a:ext cx="285752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Устранение причины шума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1604" y="2714620"/>
            <a:ext cx="321471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Изоляция источников шума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9190" y="1785926"/>
            <a:ext cx="257176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Зеленые насаждения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34" y="4429132"/>
            <a:ext cx="307183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Индивидуальные средства защиты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6314" y="3929066"/>
            <a:ext cx="3000396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Периодические медицинские осмотры</a:t>
            </a:r>
          </a:p>
        </p:txBody>
      </p:sp>
      <p:pic>
        <p:nvPicPr>
          <p:cNvPr id="13" name="Picture 7" descr="clip_image004_000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1000108"/>
            <a:ext cx="1379519" cy="14046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14" name="Picture 6" descr="0004569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928934"/>
            <a:ext cx="1071538" cy="10715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11284" name="Picture 21" descr="RAN&amp;STOLB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9338" y="5373688"/>
            <a:ext cx="1728787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/>
          </p:cNvSpPr>
          <p:nvPr>
            <p:ph type="ctrTitle" idx="4294967295"/>
          </p:nvPr>
        </p:nvSpPr>
        <p:spPr>
          <a:xfrm>
            <a:off x="107950" y="188913"/>
            <a:ext cx="7772400" cy="936625"/>
          </a:xfrm>
        </p:spPr>
        <p:txBody>
          <a:bodyPr/>
          <a:lstStyle/>
          <a:p>
            <a:pPr>
              <a:defRPr/>
            </a:pPr>
            <a:r>
              <a:rPr lang="ru-RU" sz="36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Исследования</a:t>
            </a:r>
          </a:p>
        </p:txBody>
      </p:sp>
      <p:sp>
        <p:nvSpPr>
          <p:cNvPr id="109573" name="Rectangle 5"/>
          <p:cNvSpPr>
            <a:spLocks noGrp="1"/>
          </p:cNvSpPr>
          <p:nvPr>
            <p:ph type="subTitle" idx="4294967295"/>
          </p:nvPr>
        </p:nvSpPr>
        <p:spPr>
          <a:xfrm>
            <a:off x="468313" y="1071563"/>
            <a:ext cx="6400800" cy="4643437"/>
          </a:xfrm>
        </p:spPr>
        <p:txBody>
          <a:bodyPr/>
          <a:lstStyle/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32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Цель</a:t>
            </a:r>
            <a:r>
              <a:rPr lang="ru-RU" sz="21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:  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1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Выяснить, как и какой интенсивности, шум влияет на учащихся МБОУ СОШ № 68.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2100" b="1" i="1" dirty="0" smtClean="0">
              <a:effectLst>
                <a:outerShdw blurRad="38100" dist="38100" dir="2700000" algn="tl">
                  <a:srgbClr val="69676D"/>
                </a:outerShdw>
              </a:effectLst>
            </a:endParaRP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3200" b="1" i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Задачи</a:t>
            </a:r>
            <a:r>
              <a:rPr lang="ru-RU" sz="21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: 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1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1. Провести измерения уровня шума на крупных близлежащих улицах, территории и внутри МБОУ СОШ № 68.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1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2. Провести анкетирование учащихся МБОУ СОШ № 68 </a:t>
            </a:r>
          </a:p>
          <a:p>
            <a:pPr marL="608013" indent="-571500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100" b="1" i="1" dirty="0" smtClean="0">
                <a:effectLst>
                  <a:outerShdw blurRad="38100" dist="38100" dir="2700000" algn="tl">
                    <a:srgbClr val="69676D"/>
                  </a:outerShdw>
                </a:effectLst>
              </a:rPr>
              <a:t>3. Измерить остроту слуха учащихся МБОУ СОШ № 68 с помощью программы под названием «Аудиометр».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1970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S03000197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>
    <a:extraClrScheme>
      <a:clrScheme name="TS030001970 1">
        <a:dk1>
          <a:srgbClr val="69676D"/>
        </a:dk1>
        <a:lt1>
          <a:srgbClr val="FFFFFF"/>
        </a:lt1>
        <a:dk2>
          <a:srgbClr val="000000"/>
        </a:dk2>
        <a:lt2>
          <a:srgbClr val="C9C2D1"/>
        </a:lt2>
        <a:accent1>
          <a:srgbClr val="CEB966"/>
        </a:accent1>
        <a:accent2>
          <a:srgbClr val="9CB084"/>
        </a:accent2>
        <a:accent3>
          <a:srgbClr val="AAAAAA"/>
        </a:accent3>
        <a:accent4>
          <a:srgbClr val="DADADA"/>
        </a:accent4>
        <a:accent5>
          <a:srgbClr val="E3D9B8"/>
        </a:accent5>
        <a:accent6>
          <a:srgbClr val="8D9F77"/>
        </a:accent6>
        <a:hlink>
          <a:srgbClr val="410082"/>
        </a:hlink>
        <a:folHlink>
          <a:srgbClr val="9329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30001970 2">
        <a:dk1>
          <a:srgbClr val="69676D"/>
        </a:dk1>
        <a:lt1>
          <a:srgbClr val="FFFFFF"/>
        </a:lt1>
        <a:dk2>
          <a:srgbClr val="CDFFE6"/>
        </a:dk2>
        <a:lt2>
          <a:srgbClr val="C9C2D1"/>
        </a:lt2>
        <a:accent1>
          <a:srgbClr val="CEB966"/>
        </a:accent1>
        <a:accent2>
          <a:srgbClr val="9CB084"/>
        </a:accent2>
        <a:accent3>
          <a:srgbClr val="E3FFF0"/>
        </a:accent3>
        <a:accent4>
          <a:srgbClr val="DADADA"/>
        </a:accent4>
        <a:accent5>
          <a:srgbClr val="E3D9B8"/>
        </a:accent5>
        <a:accent6>
          <a:srgbClr val="8D9F77"/>
        </a:accent6>
        <a:hlink>
          <a:srgbClr val="410082"/>
        </a:hlink>
        <a:folHlink>
          <a:srgbClr val="93296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617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TS030001970</vt:lpstr>
      <vt:lpstr>Диаграмма</vt:lpstr>
      <vt:lpstr>Муниципальное бюджетное общеобразовательное учреждение средняя образовательная школа № 68  Шум как экологический фактор</vt:lpstr>
      <vt:lpstr>Актуальность</vt:lpstr>
      <vt:lpstr>Презентация PowerPoint</vt:lpstr>
      <vt:lpstr>Звук     и     шум     </vt:lpstr>
      <vt:lpstr>Звук</vt:lpstr>
      <vt:lpstr>Шум </vt:lpstr>
      <vt:lpstr>Основные шумы</vt:lpstr>
      <vt:lpstr>Методы борьбы с шумом</vt:lpstr>
      <vt:lpstr>Исследования</vt:lpstr>
      <vt:lpstr>Измерение уровня шума на крупных близлежащих улицах, территории и внутри МБОУ СОШ № 68</vt:lpstr>
      <vt:lpstr> Анкетирование учащихся МБОУ СОШ № 68 </vt:lpstr>
      <vt:lpstr>Измерение остроты слуха учащихся МБОУ СОШ № 68</vt:lpstr>
      <vt:lpstr>Используемые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Шум как экологический фактор</dc:title>
  <dc:creator>Patapon</dc:creator>
  <cp:lastModifiedBy>Patapon</cp:lastModifiedBy>
  <cp:revision>78</cp:revision>
  <dcterms:modified xsi:type="dcterms:W3CDTF">2014-01-12T06:27:12Z</dcterms:modified>
</cp:coreProperties>
</file>