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2040E0"/>
    <a:srgbClr val="0000FF"/>
    <a:srgbClr val="FFFFFF"/>
    <a:srgbClr val="009900"/>
    <a:srgbClr val="4B4233"/>
    <a:srgbClr val="FCD202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157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57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576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1576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1576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576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1576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F4672C-D0A3-4606-952F-60710792DF3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A741E-BD55-4B21-8E35-A52B0E3D0E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77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DC831-B13D-4320-86FD-361BD9A8A0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352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A239E36-2E5A-47A8-B168-CDDAB963F1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3620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F75BA98-CAE3-4CFB-AB65-C7131DB996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329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338A5D4-4520-488A-9949-71348D606E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191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BC99FE5-63D1-488E-B3DD-6FAEAFA27E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289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FF267-D654-48F1-BD6A-2898B7C43C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678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5307B-D72B-4304-A47D-D7B9B850E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486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75665-3AAF-4CC9-8223-222DD58187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303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D0462-5315-4FF4-991B-0EA6207CBD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53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4D763-A106-4056-9A85-A94C3CB70F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95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B4B54-BCD2-4B6C-884B-8F74A3AE8E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3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E234A-4B63-488A-BB83-A106871082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4BE41-E2A1-4820-9707-16DEDA5412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363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72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2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2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2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2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2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2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3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474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474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47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474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474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474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50656E7-7511-4E28-9D50-C04F35EE571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800">
                <a:solidFill>
                  <a:srgbClr val="A4EEB0"/>
                </a:solidFill>
              </a:rPr>
              <a:t>Презентация </a:t>
            </a:r>
            <a:r>
              <a:rPr lang="ru-RU" altLang="ru-RU" sz="4800"/>
              <a:t/>
            </a:r>
            <a:br>
              <a:rPr lang="ru-RU" altLang="ru-RU" sz="4800"/>
            </a:br>
            <a:r>
              <a:rPr lang="ru-RU" altLang="ru-RU" sz="4800">
                <a:solidFill>
                  <a:srgbClr val="A4EEB0"/>
                </a:solidFill>
              </a:rPr>
              <a:t>на тему:</a:t>
            </a:r>
            <a:br>
              <a:rPr lang="ru-RU" altLang="ru-RU" sz="4800">
                <a:solidFill>
                  <a:srgbClr val="A4EEB0"/>
                </a:solidFill>
              </a:rPr>
            </a:br>
            <a:r>
              <a:rPr lang="ru-RU" altLang="ru-RU" sz="4800">
                <a:solidFill>
                  <a:srgbClr val="A4EEB0"/>
                </a:solidFill>
              </a:rPr>
              <a:t/>
            </a:r>
            <a:br>
              <a:rPr lang="ru-RU" altLang="ru-RU" sz="4800">
                <a:solidFill>
                  <a:srgbClr val="A4EEB0"/>
                </a:solidFill>
              </a:rPr>
            </a:br>
            <a:r>
              <a:rPr lang="ru-RU" altLang="ru-RU" sz="3600">
                <a:solidFill>
                  <a:schemeClr val="tx1"/>
                </a:solidFill>
              </a:rPr>
              <a:t>Эпоха возрождения.</a:t>
            </a:r>
            <a:r>
              <a:rPr lang="ru-RU" altLang="ru-RU" sz="3600"/>
              <a:t/>
            </a:r>
            <a:br>
              <a:rPr lang="ru-RU" altLang="ru-RU" sz="3600"/>
            </a:br>
            <a:r>
              <a:rPr lang="ru-RU" altLang="ru-RU" sz="6000">
                <a:solidFill>
                  <a:srgbClr val="FCD202"/>
                </a:solidFill>
              </a:rPr>
              <a:t>Рафаэль Санти.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661025"/>
            <a:ext cx="6400800" cy="915988"/>
          </a:xfrm>
        </p:spPr>
        <p:txBody>
          <a:bodyPr/>
          <a:lstStyle/>
          <a:p>
            <a:r>
              <a:rPr lang="ru-RU" altLang="ru-RU" sz="2400"/>
              <a:t>Выполнила:Корниенко </a:t>
            </a:r>
          </a:p>
          <a:p>
            <a:r>
              <a:rPr lang="ru-RU" altLang="ru-RU" sz="2400"/>
              <a:t>Елизавета.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sz="6000" i="1">
                <a:solidFill>
                  <a:srgbClr val="2040E0"/>
                </a:solidFill>
              </a:rPr>
              <a:t>Спасиб</a:t>
            </a:r>
            <a:r>
              <a:rPr lang="ru-RU" altLang="ru-RU" sz="6000" b="1" i="1">
                <a:solidFill>
                  <a:srgbClr val="2040E0"/>
                </a:solidFill>
                <a:sym typeface="Wingdings" pitchFamily="2" charset="2"/>
              </a:rPr>
              <a:t></a:t>
            </a:r>
            <a:endParaRPr lang="ru-RU" altLang="ru-RU" sz="6000" b="1" i="1">
              <a:solidFill>
                <a:srgbClr val="2040E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 sz="6000" b="1" i="1">
                <a:solidFill>
                  <a:srgbClr val="2040E0"/>
                </a:solidFill>
              </a:rPr>
              <a:t>за просмотр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6000" b="1" i="1">
                <a:solidFill>
                  <a:srgbClr val="2040E0"/>
                </a:solidFill>
              </a:rPr>
              <a:t> презентнации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6000" b="1" i="1">
                <a:solidFill>
                  <a:srgbClr val="2040E0"/>
                </a:solidFill>
              </a:rPr>
              <a:t>!!!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8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4" grpId="0"/>
      <p:bldP spid="438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227013" cy="198437"/>
          </a:xfrm>
        </p:spPr>
        <p:txBody>
          <a:bodyPr/>
          <a:lstStyle/>
          <a:p>
            <a:endParaRPr lang="ru-RU" altLang="ru-RU" sz="4000"/>
          </a:p>
        </p:txBody>
      </p:sp>
      <p:sp>
        <p:nvSpPr>
          <p:cNvPr id="41677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620713"/>
            <a:ext cx="4038600" cy="6121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b="1">
                <a:solidFill>
                  <a:schemeClr val="hlink"/>
                </a:solidFill>
              </a:rPr>
              <a:t>Рафаэ́ль Са́нти</a:t>
            </a:r>
            <a:endParaRPr lang="ru-RU" altLang="ru-RU">
              <a:solidFill>
                <a:srgbClr val="4B4233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altLang="ru-RU">
                <a:solidFill>
                  <a:srgbClr val="4B4233"/>
                </a:solidFill>
              </a:rPr>
              <a:t>великий итальянский живописец, график и архитектор, представитель умбрийской школы.</a:t>
            </a:r>
          </a:p>
          <a:p>
            <a:pPr algn="ctr">
              <a:buFont typeface="Wingdings" pitchFamily="2" charset="2"/>
              <a:buNone/>
            </a:pPr>
            <a:endParaRPr lang="ru-RU" altLang="ru-RU">
              <a:solidFill>
                <a:srgbClr val="4B4233"/>
              </a:solidFill>
            </a:endParaRPr>
          </a:p>
        </p:txBody>
      </p:sp>
      <p:pic>
        <p:nvPicPr>
          <p:cNvPr id="416778" name="Picture 10" descr="рафаэль сант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4679950" cy="6524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6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6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6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6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16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6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5" grpId="0"/>
      <p:bldP spid="4167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71" name="Rectangle 7"/>
          <p:cNvSpPr>
            <a:spLocks noGrp="1" noChangeArrowheads="1"/>
          </p:cNvSpPr>
          <p:nvPr>
            <p:ph type="title"/>
          </p:nvPr>
        </p:nvSpPr>
        <p:spPr>
          <a:xfrm>
            <a:off x="5651500" y="476250"/>
            <a:ext cx="3241675" cy="1368425"/>
          </a:xfrm>
        </p:spPr>
        <p:txBody>
          <a:bodyPr/>
          <a:lstStyle/>
          <a:p>
            <a:r>
              <a:rPr lang="ru-RU" altLang="ru-RU">
                <a:solidFill>
                  <a:srgbClr val="009900"/>
                </a:solidFill>
              </a:rPr>
              <a:t>Жизнь и искусство</a:t>
            </a:r>
          </a:p>
        </p:txBody>
      </p:sp>
      <p:sp>
        <p:nvSpPr>
          <p:cNvPr id="42087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5545137" cy="4997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>
                <a:solidFill>
                  <a:srgbClr val="66FFFF"/>
                </a:solidFill>
              </a:rPr>
              <a:t>Рафаэль Санти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Сын живописца Джованни Санти. Прошёл первоначальную художественную выучку в Умбрии у своего отца Джованни Санти, но уже в юном возрасте оказался в мастерской выдающегося художника Пьетро  Перуджино.</a:t>
            </a:r>
            <a:r>
              <a:rPr lang="ru-RU" altLang="ru-RU" sz="1800"/>
              <a:t> </a:t>
            </a:r>
            <a:r>
              <a:rPr lang="ru-RU" altLang="ru-RU" sz="2400" b="1"/>
              <a:t>       </a:t>
            </a:r>
            <a:endParaRPr lang="ru-RU" altLang="ru-RU" sz="2400" b="1">
              <a:solidFill>
                <a:schemeClr val="hlink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>
                <a:solidFill>
                  <a:schemeClr val="hlink"/>
                </a:solidFill>
              </a:rPr>
              <a:t> Именно художественный язык и образность картин Перуджино с их тяготением к симметричной уравновешенной композиции, ясностью пространственного решения и мягкостью в решении колорита и освещения оказали первостепенное влияние на</a:t>
            </a:r>
            <a:r>
              <a:rPr lang="ru-RU" altLang="ru-RU" sz="2400" b="1"/>
              <a:t> </a:t>
            </a:r>
            <a:r>
              <a:rPr lang="ru-RU" altLang="ru-RU" sz="2400" b="1">
                <a:solidFill>
                  <a:schemeClr val="hlink"/>
                </a:solidFill>
              </a:rPr>
              <a:t>манеру молодого Рафаэля.</a:t>
            </a:r>
          </a:p>
        </p:txBody>
      </p:sp>
      <p:pic>
        <p:nvPicPr>
          <p:cNvPr id="420874" name="Picture 10" descr="рафик сант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24525" y="2133600"/>
            <a:ext cx="320040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0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08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8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3683000" cy="1566863"/>
          </a:xfrm>
        </p:spPr>
        <p:txBody>
          <a:bodyPr/>
          <a:lstStyle/>
          <a:p>
            <a:r>
              <a:rPr lang="ru-RU" altLang="ru-RU" sz="3200"/>
              <a:t>Мадонна Конестабиле</a:t>
            </a:r>
          </a:p>
        </p:txBody>
      </p:sp>
      <p:sp>
        <p:nvSpPr>
          <p:cNvPr id="42394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0" y="333375"/>
            <a:ext cx="4392613" cy="594201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>
                <a:solidFill>
                  <a:srgbClr val="2040E0"/>
                </a:solidFill>
              </a:rPr>
              <a:t>Ранние произведения («Мадонна Конестабиле», ок. 1502—1503) проникнуты изяществом, мягким лиризмом. Земное бытие человека, гармонию духовных и физических сил прославил в росписях  комнат Ватикана , достигнув безупречного чувства меры, ритма, пропорций, благозвучия колорита, единства фигур и величественных архитектурных фонов.</a:t>
            </a:r>
          </a:p>
        </p:txBody>
      </p:sp>
      <p:pic>
        <p:nvPicPr>
          <p:cNvPr id="423944" name="Picture 8" descr="мадонна конестабиле рафаэль санти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388" y="1916113"/>
            <a:ext cx="4103687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3946" name="Rectangle 10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ru-RU" altLang="ru-RU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3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23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3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23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23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/>
      <p:bldP spid="4239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716463" y="3141663"/>
            <a:ext cx="1368425" cy="2070100"/>
          </a:xfrm>
        </p:spPr>
        <p:txBody>
          <a:bodyPr/>
          <a:lstStyle/>
          <a:p>
            <a:endParaRPr lang="ru-RU" altLang="ru-RU" sz="1800"/>
          </a:p>
        </p:txBody>
      </p:sp>
      <p:sp>
        <p:nvSpPr>
          <p:cNvPr id="4270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913"/>
            <a:ext cx="4716463" cy="6121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/>
              <a:t> Во Флоренции, соприкоснувшись с творениями Микеланджело и Леонардо, Рафаэль учился у них анатомически правильному изображению человеческого тела.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/>
              <a:t>В 25 лет художник попадает в Рим, и с этого момента начинается период наивысшего расцвета его творчества: он выполняет монументальные росписи в Ватиканском дворце (1509—1511), среди которых безусловный шедевр мастера — фреска </a:t>
            </a:r>
            <a:r>
              <a:rPr lang="ru-RU" altLang="ru-RU" sz="1800" b="1">
                <a:solidFill>
                  <a:srgbClr val="2040E0"/>
                </a:solidFill>
              </a:rPr>
              <a:t>«Афинская школа»,</a:t>
            </a:r>
            <a:r>
              <a:rPr lang="ru-RU" altLang="ru-RU" sz="1800" b="1"/>
              <a:t> пишет алтарные композиции и станковые картины, отличающиеся гармоничностью замысла и исполнения, работает как архитектор (некоторое время Рафаэль даже руководит строительством собора св. Петра).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/>
              <a:t> В неустанных поисках своего идеала, воплощающийся для художника в образе Мадонны, он создает самое совершенное своё творение — </a:t>
            </a:r>
            <a:r>
              <a:rPr lang="ru-RU" altLang="ru-RU" sz="1800" b="1">
                <a:solidFill>
                  <a:srgbClr val="2040E0"/>
                </a:solidFill>
              </a:rPr>
              <a:t>«Сикстинскую Мадонну»</a:t>
            </a:r>
            <a:r>
              <a:rPr lang="ru-RU" altLang="ru-RU" sz="2000">
                <a:solidFill>
                  <a:srgbClr val="2040E0"/>
                </a:solidFill>
              </a:rPr>
              <a:t> </a:t>
            </a:r>
          </a:p>
        </p:txBody>
      </p:sp>
      <p:pic>
        <p:nvPicPr>
          <p:cNvPr id="427016" name="Picture 8" descr="рафаэль санти афинская школ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188913"/>
            <a:ext cx="3821112" cy="2684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7017" name="Picture 9" descr="секстинская мадонна рафаэль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56325" y="2708275"/>
            <a:ext cx="2836863" cy="414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550" cy="127000"/>
          </a:xfrm>
        </p:spPr>
        <p:txBody>
          <a:bodyPr/>
          <a:lstStyle/>
          <a:p>
            <a:endParaRPr lang="ru-RU" altLang="ru-RU" sz="400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0"/>
            <a:ext cx="5113337" cy="68580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>
                <a:solidFill>
                  <a:srgbClr val="66FFFF"/>
                </a:solidFill>
              </a:rPr>
              <a:t>Рафаэль Санти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rgbClr val="66FFFF"/>
                </a:solidFill>
              </a:rPr>
              <a:t> </a:t>
            </a:r>
            <a:r>
              <a:rPr lang="ru-RU" altLang="ru-RU" sz="2000" i="1">
                <a:solidFill>
                  <a:srgbClr val="0099FF"/>
                </a:solidFill>
              </a:rPr>
              <a:t>Один из крупнейших представителей искусства Высокого Возрождения, для картин которого характерна подчеркнутая сбалансированность и гармоничность целого, уравновешенность композиции, размеренность ритма и деликатное использование возможностей цвета.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i="1">
                <a:solidFill>
                  <a:srgbClr val="0099FF"/>
                </a:solidFill>
              </a:rPr>
              <a:t> Безупречное владение линией и умение обобщать и выделять главное, сделало Рафаэля одним из самых выдающихся мастеров рисунка всех времен.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i="1">
                <a:solidFill>
                  <a:srgbClr val="0099FF"/>
                </a:solidFill>
              </a:rPr>
              <a:t>Наследие Рафаэля послужило одним из столпов в процессе становления европейского академизма. Приверженцы классицизма — братья Карраччи, Пуссен, Менгс, Давид, Энгр, Брюллов и ещё многие другие художники — превозносили наследие Рафаэля как самое совершенное явление в мировом искусстве.</a:t>
            </a:r>
          </a:p>
        </p:txBody>
      </p:sp>
      <p:pic>
        <p:nvPicPr>
          <p:cNvPr id="430086" name="Picture 6" descr="рафаэль сант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35600" y="549275"/>
            <a:ext cx="3543300" cy="5229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4" grpId="0"/>
      <p:bldP spid="430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 b="1"/>
              <a:t>     </a:t>
            </a:r>
            <a:r>
              <a:rPr lang="ru-RU" altLang="ru-RU" b="1">
                <a:solidFill>
                  <a:srgbClr val="4B4233"/>
                </a:solidFill>
              </a:rPr>
              <a:t>Художник умер в возрасте тридцати семи лет от сердечной недостаточности. Незаконченные росписи виллы Фарнезины, Ватиканские лоджии и другие работы были завершены учениками Рафаэля в соответствии с его эскизами и рисунками.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0" grpId="0"/>
      <p:bldP spid="4321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6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 sz="2800"/>
              <a:t>  </a:t>
            </a:r>
            <a:r>
              <a:rPr lang="ru-RU" altLang="ru-RU" sz="2400">
                <a:solidFill>
                  <a:srgbClr val="009900"/>
                </a:solidFill>
              </a:rPr>
              <a:t>Обручение Девы Марии              Донна Велата</a:t>
            </a:r>
          </a:p>
        </p:txBody>
      </p:sp>
      <p:sp>
        <p:nvSpPr>
          <p:cNvPr id="433159" name="Rectangle 7"/>
          <p:cNvSpPr>
            <a:spLocks noChangeArrowheads="1"/>
          </p:cNvSpPr>
          <p:nvPr/>
        </p:nvSpPr>
        <p:spPr bwMode="auto">
          <a:xfrm>
            <a:off x="1258888" y="7651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ru-RU" altLang="ru-RU" b="1"/>
          </a:p>
        </p:txBody>
      </p:sp>
      <p:pic>
        <p:nvPicPr>
          <p:cNvPr id="433164" name="Picture 12" descr="обручение девы марии рафаэль сант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550" y="1628775"/>
            <a:ext cx="3240088" cy="4538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3165" name="Picture 13" descr="донна велата рафаэл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8088" y="1700213"/>
            <a:ext cx="3362325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2746375" cy="4806950"/>
          </a:xfrm>
        </p:spPr>
        <p:txBody>
          <a:bodyPr/>
          <a:lstStyle/>
          <a:p>
            <a:r>
              <a:rPr lang="ru-RU" altLang="ru-RU">
                <a:solidFill>
                  <a:srgbClr val="009900"/>
                </a:solidFill>
              </a:rPr>
              <a:t>Мадонна С Вуалью</a:t>
            </a:r>
          </a:p>
        </p:txBody>
      </p:sp>
      <p:pic>
        <p:nvPicPr>
          <p:cNvPr id="435206" name="Picture 6" descr="мадонна с вуалью рафаэль санти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7538" y="404813"/>
            <a:ext cx="4465637" cy="6143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4" grpId="0"/>
    </p:bldLst>
  </p:timing>
</p:sld>
</file>

<file path=ppt/theme/theme1.xml><?xml version="1.0" encoding="utf-8"?>
<a:theme xmlns:a="http://schemas.openxmlformats.org/drawingml/2006/main" name="Клен">
  <a:themeElements>
    <a:clrScheme name="Клен 12">
      <a:dk1>
        <a:srgbClr val="B37105"/>
      </a:dk1>
      <a:lt1>
        <a:srgbClr val="FFFFFF"/>
      </a:lt1>
      <a:dk2>
        <a:srgbClr val="EDC965"/>
      </a:dk2>
      <a:lt2>
        <a:srgbClr val="FBDB81"/>
      </a:lt2>
      <a:accent1>
        <a:srgbClr val="FFFFFF"/>
      </a:accent1>
      <a:accent2>
        <a:srgbClr val="FF9933"/>
      </a:accent2>
      <a:accent3>
        <a:srgbClr val="F4E1B8"/>
      </a:accent3>
      <a:accent4>
        <a:srgbClr val="DADADA"/>
      </a:accent4>
      <a:accent5>
        <a:srgbClr val="FFFFFF"/>
      </a:accent5>
      <a:accent6>
        <a:srgbClr val="E78A2D"/>
      </a:accent6>
      <a:hlink>
        <a:srgbClr val="A50021"/>
      </a:hlink>
      <a:folHlink>
        <a:srgbClr val="666633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10">
        <a:dk1>
          <a:srgbClr val="EA9306"/>
        </a:dk1>
        <a:lt1>
          <a:srgbClr val="FFFFFF"/>
        </a:lt1>
        <a:dk2>
          <a:srgbClr val="FABC0E"/>
        </a:dk2>
        <a:lt2>
          <a:srgbClr val="FBDB81"/>
        </a:lt2>
        <a:accent1>
          <a:srgbClr val="FFFFFF"/>
        </a:accent1>
        <a:accent2>
          <a:srgbClr val="FF9933"/>
        </a:accent2>
        <a:accent3>
          <a:srgbClr val="FCDAAA"/>
        </a:accent3>
        <a:accent4>
          <a:srgbClr val="DADADA"/>
        </a:accent4>
        <a:accent5>
          <a:srgbClr val="FFFFFF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11">
        <a:dk1>
          <a:srgbClr val="EA9306"/>
        </a:dk1>
        <a:lt1>
          <a:srgbClr val="FFFFFF"/>
        </a:lt1>
        <a:dk2>
          <a:srgbClr val="E5B223"/>
        </a:dk2>
        <a:lt2>
          <a:srgbClr val="FBDB81"/>
        </a:lt2>
        <a:accent1>
          <a:srgbClr val="FFFFFF"/>
        </a:accent1>
        <a:accent2>
          <a:srgbClr val="FF9933"/>
        </a:accent2>
        <a:accent3>
          <a:srgbClr val="F0D5AC"/>
        </a:accent3>
        <a:accent4>
          <a:srgbClr val="DADADA"/>
        </a:accent4>
        <a:accent5>
          <a:srgbClr val="FFFFFF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12">
        <a:dk1>
          <a:srgbClr val="B37105"/>
        </a:dk1>
        <a:lt1>
          <a:srgbClr val="FFFFFF"/>
        </a:lt1>
        <a:dk2>
          <a:srgbClr val="EDC965"/>
        </a:dk2>
        <a:lt2>
          <a:srgbClr val="FBDB81"/>
        </a:lt2>
        <a:accent1>
          <a:srgbClr val="FFFFFF"/>
        </a:accent1>
        <a:accent2>
          <a:srgbClr val="FF9933"/>
        </a:accent2>
        <a:accent3>
          <a:srgbClr val="F4E1B8"/>
        </a:accent3>
        <a:accent4>
          <a:srgbClr val="DADADA"/>
        </a:accent4>
        <a:accent5>
          <a:srgbClr val="FFFFFF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Клен 1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ppt/theme/themeOverride2.xml><?xml version="1.0" encoding="utf-8"?>
<a:themeOverride xmlns:a="http://schemas.openxmlformats.org/drawingml/2006/main">
  <a:clrScheme name="Клен 2">
    <a:dk1>
      <a:srgbClr val="EA9306"/>
    </a:dk1>
    <a:lt1>
      <a:srgbClr val="FFFFFF"/>
    </a:lt1>
    <a:dk2>
      <a:srgbClr val="FAC120"/>
    </a:dk2>
    <a:lt2>
      <a:srgbClr val="FFFDD1"/>
    </a:lt2>
    <a:accent1>
      <a:srgbClr val="CC6600"/>
    </a:accent1>
    <a:accent2>
      <a:srgbClr val="FF9933"/>
    </a:accent2>
    <a:accent3>
      <a:srgbClr val="FCDDAB"/>
    </a:accent3>
    <a:accent4>
      <a:srgbClr val="DADADA"/>
    </a:accent4>
    <a:accent5>
      <a:srgbClr val="E2B8AA"/>
    </a:accent5>
    <a:accent6>
      <a:srgbClr val="E78A2D"/>
    </a:accent6>
    <a:hlink>
      <a:srgbClr val="A50021"/>
    </a:hlink>
    <a:folHlink>
      <a:srgbClr val="666633"/>
    </a:folHlink>
  </a:clrScheme>
</a:themeOverride>
</file>

<file path=ppt/theme/themeOverride3.xml><?xml version="1.0" encoding="utf-8"?>
<a:themeOverride xmlns:a="http://schemas.openxmlformats.org/drawingml/2006/main">
  <a:clrScheme name="Клен 11">
    <a:dk1>
      <a:srgbClr val="EA9306"/>
    </a:dk1>
    <a:lt1>
      <a:srgbClr val="FFFFFF"/>
    </a:lt1>
    <a:dk2>
      <a:srgbClr val="E5B223"/>
    </a:dk2>
    <a:lt2>
      <a:srgbClr val="FBDB81"/>
    </a:lt2>
    <a:accent1>
      <a:srgbClr val="FFFFFF"/>
    </a:accent1>
    <a:accent2>
      <a:srgbClr val="FF9933"/>
    </a:accent2>
    <a:accent3>
      <a:srgbClr val="F0D5AC"/>
    </a:accent3>
    <a:accent4>
      <a:srgbClr val="DADADA"/>
    </a:accent4>
    <a:accent5>
      <a:srgbClr val="FFFFFF"/>
    </a:accent5>
    <a:accent6>
      <a:srgbClr val="E78A2D"/>
    </a:accent6>
    <a:hlink>
      <a:srgbClr val="A50021"/>
    </a:hlink>
    <a:folHlink>
      <a:srgbClr val="666633"/>
    </a:folHlink>
  </a:clrScheme>
</a:themeOverride>
</file>

<file path=ppt/theme/themeOverride4.xml><?xml version="1.0" encoding="utf-8"?>
<a:themeOverride xmlns:a="http://schemas.openxmlformats.org/drawingml/2006/main">
  <a:clrScheme name="Клен 1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ppt/theme/themeOverride5.xml><?xml version="1.0" encoding="utf-8"?>
<a:themeOverride xmlns:a="http://schemas.openxmlformats.org/drawingml/2006/main">
  <a:clrScheme name="Клен 2">
    <a:dk1>
      <a:srgbClr val="EA9306"/>
    </a:dk1>
    <a:lt1>
      <a:srgbClr val="FFFFFF"/>
    </a:lt1>
    <a:dk2>
      <a:srgbClr val="FAC120"/>
    </a:dk2>
    <a:lt2>
      <a:srgbClr val="FFFDD1"/>
    </a:lt2>
    <a:accent1>
      <a:srgbClr val="CC6600"/>
    </a:accent1>
    <a:accent2>
      <a:srgbClr val="FF9933"/>
    </a:accent2>
    <a:accent3>
      <a:srgbClr val="FCDDAB"/>
    </a:accent3>
    <a:accent4>
      <a:srgbClr val="DADADA"/>
    </a:accent4>
    <a:accent5>
      <a:srgbClr val="E2B8AA"/>
    </a:accent5>
    <a:accent6>
      <a:srgbClr val="E78A2D"/>
    </a:accent6>
    <a:hlink>
      <a:srgbClr val="A50021"/>
    </a:hlink>
    <a:folHlink>
      <a:srgbClr val="666633"/>
    </a:folHlink>
  </a:clrScheme>
</a:themeOverride>
</file>

<file path=ppt/theme/themeOverride6.xml><?xml version="1.0" encoding="utf-8"?>
<a:themeOverride xmlns:a="http://schemas.openxmlformats.org/drawingml/2006/main">
  <a:clrScheme name="Клен 1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CC"/>
    </a:hlink>
    <a:folHlink>
      <a:srgbClr val="CC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158</TotalTime>
  <Words>342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Клен</vt:lpstr>
      <vt:lpstr>Презентация  на тему:  Эпоха возрождения. Рафаэль Санти.</vt:lpstr>
      <vt:lpstr>Презентация PowerPoint</vt:lpstr>
      <vt:lpstr>Жизнь и искусство</vt:lpstr>
      <vt:lpstr>Мадонна Конестабиле</vt:lpstr>
      <vt:lpstr>Презентация PowerPoint</vt:lpstr>
      <vt:lpstr>Презентация PowerPoint</vt:lpstr>
      <vt:lpstr>Презентация PowerPoint</vt:lpstr>
      <vt:lpstr>  Обручение Девы Марии              Донна Велата</vt:lpstr>
      <vt:lpstr>Мадонна С Вуалью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Patapon</cp:lastModifiedBy>
  <cp:revision>3</cp:revision>
  <cp:lastPrinted>1601-01-01T00:00:00Z</cp:lastPrinted>
  <dcterms:created xsi:type="dcterms:W3CDTF">2011-09-19T03:44:24Z</dcterms:created>
  <dcterms:modified xsi:type="dcterms:W3CDTF">2014-01-12T06:27:49Z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