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2040E0"/>
    <a:srgbClr val="0000FF"/>
    <a:srgbClr val="FFFFFF"/>
    <a:srgbClr val="009900"/>
    <a:srgbClr val="4B4233"/>
    <a:srgbClr val="FCD202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37" autoAdjust="0"/>
  </p:normalViewPr>
  <p:slideViewPr>
    <p:cSldViewPr>
      <p:cViewPr varScale="1">
        <p:scale>
          <a:sx n="66" d="100"/>
          <a:sy n="66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574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41574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574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574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575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575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575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575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575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575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575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575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575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575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576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576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576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576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576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5765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415766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415767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15768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15769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F4672C-D0A3-4606-952F-60710792DF3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9A741E-BD55-4B21-8E35-A52B0E3D0EE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0776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BDC831-B13D-4320-86FD-361BD9A8A0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9352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A239E36-2E5A-47A8-B168-CDDAB963F1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636207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F75BA98-CAE3-4CFB-AB65-C7131DB9962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32914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338A5D4-4520-488A-9949-71348D606EF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81917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BC99FE5-63D1-488E-B3DD-6FAEAFA27EA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2894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8FF267-D654-48F1-BD6A-2898B7C43C5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16781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5307B-D72B-4304-A47D-D7B9B850E50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4865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E75665-3AAF-4CC9-8223-222DD58187D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53034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D0462-5315-4FF4-991B-0EA6207CBD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34536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4D763-A106-4056-9A85-A94C3CB70F1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951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1B4B54-BCD2-4B6C-884B-8F74A3AE8E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138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1E234A-4B63-488A-BB83-A106871082B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94BE41-E2A1-4820-9707-16DEDA54125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3632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472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414723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4724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4725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4726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4727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4728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4729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4730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4731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4732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4733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4734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4735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4736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4737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4738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4739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4740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4741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1474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14743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414744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414745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50656E7-7511-4E28-9D50-C04F35EE571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  <p:sldLayoutId id="2147483724" r:id="rId15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ru-RU" sz="4800">
                <a:solidFill>
                  <a:srgbClr val="A4EEB0"/>
                </a:solidFill>
              </a:rPr>
              <a:t>Презентация </a:t>
            </a:r>
            <a:r>
              <a:rPr lang="ru-RU" altLang="ru-RU" sz="4800"/>
              <a:t/>
            </a:r>
            <a:br>
              <a:rPr lang="ru-RU" altLang="ru-RU" sz="4800"/>
            </a:br>
            <a:r>
              <a:rPr lang="ru-RU" altLang="ru-RU" sz="4800">
                <a:solidFill>
                  <a:srgbClr val="A4EEB0"/>
                </a:solidFill>
              </a:rPr>
              <a:t>на тему:</a:t>
            </a:r>
            <a:br>
              <a:rPr lang="ru-RU" altLang="ru-RU" sz="4800">
                <a:solidFill>
                  <a:srgbClr val="A4EEB0"/>
                </a:solidFill>
              </a:rPr>
            </a:br>
            <a:r>
              <a:rPr lang="ru-RU" altLang="ru-RU" sz="4800">
                <a:solidFill>
                  <a:srgbClr val="A4EEB0"/>
                </a:solidFill>
              </a:rPr>
              <a:t/>
            </a:r>
            <a:br>
              <a:rPr lang="ru-RU" altLang="ru-RU" sz="4800">
                <a:solidFill>
                  <a:srgbClr val="A4EEB0"/>
                </a:solidFill>
              </a:rPr>
            </a:br>
            <a:r>
              <a:rPr lang="ru-RU" altLang="ru-RU" sz="3600">
                <a:solidFill>
                  <a:schemeClr val="tx1"/>
                </a:solidFill>
              </a:rPr>
              <a:t>Эпоха возрождения.</a:t>
            </a:r>
            <a:r>
              <a:rPr lang="ru-RU" altLang="ru-RU" sz="3600"/>
              <a:t/>
            </a:r>
            <a:br>
              <a:rPr lang="ru-RU" altLang="ru-RU" sz="3600"/>
            </a:br>
            <a:r>
              <a:rPr lang="ru-RU" altLang="ru-RU" sz="6000">
                <a:solidFill>
                  <a:srgbClr val="FCD202"/>
                </a:solidFill>
              </a:rPr>
              <a:t>Рафаэль Санти.</a:t>
            </a:r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5661025"/>
            <a:ext cx="6400800" cy="915988"/>
          </a:xfrm>
        </p:spPr>
        <p:txBody>
          <a:bodyPr/>
          <a:lstStyle/>
          <a:p>
            <a:r>
              <a:rPr lang="ru-RU" altLang="ru-RU" sz="2400"/>
              <a:t>Выполнила:Корниенко </a:t>
            </a:r>
          </a:p>
          <a:p>
            <a:r>
              <a:rPr lang="ru-RU" altLang="ru-RU" sz="2400"/>
              <a:t>Елизавета.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altLang="ru-RU" sz="6000" i="1">
                <a:solidFill>
                  <a:srgbClr val="2040E0"/>
                </a:solidFill>
              </a:rPr>
              <a:t>Спасиб</a:t>
            </a:r>
            <a:r>
              <a:rPr lang="ru-RU" altLang="ru-RU" sz="6000" b="1" i="1">
                <a:solidFill>
                  <a:srgbClr val="2040E0"/>
                </a:solidFill>
                <a:sym typeface="Wingdings" pitchFamily="2" charset="2"/>
              </a:rPr>
              <a:t></a:t>
            </a:r>
            <a:endParaRPr lang="ru-RU" altLang="ru-RU" sz="6000" b="1" i="1">
              <a:solidFill>
                <a:srgbClr val="2040E0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ru-RU" altLang="ru-RU" sz="6000" b="1" i="1">
                <a:solidFill>
                  <a:srgbClr val="2040E0"/>
                </a:solidFill>
              </a:rPr>
              <a:t>за просмотр</a:t>
            </a:r>
          </a:p>
          <a:p>
            <a:pPr algn="ctr">
              <a:buFont typeface="Wingdings" pitchFamily="2" charset="2"/>
              <a:buNone/>
            </a:pPr>
            <a:r>
              <a:rPr lang="ru-RU" altLang="ru-RU" sz="6000" b="1" i="1">
                <a:solidFill>
                  <a:srgbClr val="2040E0"/>
                </a:solidFill>
              </a:rPr>
              <a:t> презентнации</a:t>
            </a:r>
          </a:p>
          <a:p>
            <a:pPr algn="ctr">
              <a:buFont typeface="Wingdings" pitchFamily="2" charset="2"/>
              <a:buNone/>
            </a:pPr>
            <a:r>
              <a:rPr lang="ru-RU" altLang="ru-RU" sz="6000" b="1" i="1">
                <a:solidFill>
                  <a:srgbClr val="2040E0"/>
                </a:solidFill>
              </a:rPr>
              <a:t>!!!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82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8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38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38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38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38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438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38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38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438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38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38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438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38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38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438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8274" grpId="0"/>
      <p:bldP spid="43827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5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227013" cy="198437"/>
          </a:xfrm>
        </p:spPr>
        <p:txBody>
          <a:bodyPr/>
          <a:lstStyle/>
          <a:p>
            <a:endParaRPr lang="ru-RU" altLang="ru-RU" sz="4000"/>
          </a:p>
        </p:txBody>
      </p:sp>
      <p:sp>
        <p:nvSpPr>
          <p:cNvPr id="416777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620713"/>
            <a:ext cx="4038600" cy="61214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altLang="ru-RU" b="1">
                <a:solidFill>
                  <a:schemeClr val="hlink"/>
                </a:solidFill>
              </a:rPr>
              <a:t>Рафаэ́ль Са́нти</a:t>
            </a:r>
            <a:endParaRPr lang="ru-RU" altLang="ru-RU">
              <a:solidFill>
                <a:srgbClr val="4B4233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ru-RU" altLang="ru-RU">
                <a:solidFill>
                  <a:srgbClr val="4B4233"/>
                </a:solidFill>
              </a:rPr>
              <a:t>великий итальянский живописец, график и архитектор, представитель умбрийской школы.</a:t>
            </a:r>
          </a:p>
          <a:p>
            <a:pPr algn="ctr">
              <a:buFont typeface="Wingdings" pitchFamily="2" charset="2"/>
              <a:buNone/>
            </a:pPr>
            <a:endParaRPr lang="ru-RU" altLang="ru-RU">
              <a:solidFill>
                <a:srgbClr val="4B4233"/>
              </a:solidFill>
            </a:endParaRPr>
          </a:p>
        </p:txBody>
      </p:sp>
      <p:pic>
        <p:nvPicPr>
          <p:cNvPr id="416778" name="Picture 10" descr="рафаэль санти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3850" y="188913"/>
            <a:ext cx="4679950" cy="6524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67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6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16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16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16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6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416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16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167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67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4167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167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775" grpId="0"/>
      <p:bldP spid="41677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71" name="Rectangle 7"/>
          <p:cNvSpPr>
            <a:spLocks noGrp="1" noChangeArrowheads="1"/>
          </p:cNvSpPr>
          <p:nvPr>
            <p:ph type="title"/>
          </p:nvPr>
        </p:nvSpPr>
        <p:spPr>
          <a:xfrm>
            <a:off x="5651500" y="476250"/>
            <a:ext cx="3241675" cy="1368425"/>
          </a:xfrm>
        </p:spPr>
        <p:txBody>
          <a:bodyPr/>
          <a:lstStyle/>
          <a:p>
            <a:r>
              <a:rPr lang="ru-RU" altLang="ru-RU">
                <a:solidFill>
                  <a:srgbClr val="009900"/>
                </a:solidFill>
              </a:rPr>
              <a:t>Жизнь и искусство</a:t>
            </a:r>
          </a:p>
        </p:txBody>
      </p:sp>
      <p:sp>
        <p:nvSpPr>
          <p:cNvPr id="420872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260350"/>
            <a:ext cx="5545137" cy="499745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>
                <a:solidFill>
                  <a:srgbClr val="66FFFF"/>
                </a:solidFill>
              </a:rPr>
              <a:t>Рафаэль Санти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>
                <a:solidFill>
                  <a:schemeClr val="hlink"/>
                </a:solidFill>
              </a:rPr>
              <a:t>Сын живописца Джованни Санти. Прошёл первоначальную художественную выучку в Умбрии у своего отца Джованни Санти, но уже в юном возрасте оказался в мастерской выдающегося художника Пьетро  Перуджино.</a:t>
            </a:r>
            <a:r>
              <a:rPr lang="ru-RU" altLang="ru-RU" sz="1800"/>
              <a:t> </a:t>
            </a:r>
            <a:r>
              <a:rPr lang="ru-RU" altLang="ru-RU" sz="2400" b="1"/>
              <a:t>       </a:t>
            </a:r>
            <a:endParaRPr lang="ru-RU" altLang="ru-RU" sz="2400" b="1">
              <a:solidFill>
                <a:schemeClr val="hlink"/>
              </a:solidFill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>
                <a:solidFill>
                  <a:schemeClr val="hlink"/>
                </a:solidFill>
              </a:rPr>
              <a:t> Именно художественный язык и образность картин Перуджино с их тяготением к симметричной уравновешенной композиции, ясностью пространственного решения и мягкостью в решении колорита и освещения оказали первостепенное влияние на</a:t>
            </a:r>
            <a:r>
              <a:rPr lang="ru-RU" altLang="ru-RU" sz="2400" b="1"/>
              <a:t> </a:t>
            </a:r>
            <a:r>
              <a:rPr lang="ru-RU" altLang="ru-RU" sz="2400" b="1">
                <a:solidFill>
                  <a:schemeClr val="hlink"/>
                </a:solidFill>
              </a:rPr>
              <a:t>манеру молодого Рафаэля.</a:t>
            </a:r>
          </a:p>
        </p:txBody>
      </p:sp>
      <p:pic>
        <p:nvPicPr>
          <p:cNvPr id="420874" name="Picture 10" descr="рафик санти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724525" y="2133600"/>
            <a:ext cx="3200400" cy="4530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08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08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08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08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40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3683000" cy="1566863"/>
          </a:xfrm>
        </p:spPr>
        <p:txBody>
          <a:bodyPr/>
          <a:lstStyle/>
          <a:p>
            <a:r>
              <a:rPr lang="ru-RU" altLang="ru-RU" sz="3200"/>
              <a:t>Мадонна Конестабиле</a:t>
            </a:r>
          </a:p>
        </p:txBody>
      </p:sp>
      <p:sp>
        <p:nvSpPr>
          <p:cNvPr id="423943" name="Rectangle 7"/>
          <p:cNvSpPr>
            <a:spLocks noGrp="1" noChangeArrowheads="1"/>
          </p:cNvSpPr>
          <p:nvPr>
            <p:ph type="body" sz="half" idx="3"/>
          </p:nvPr>
        </p:nvSpPr>
        <p:spPr>
          <a:xfrm>
            <a:off x="4572000" y="333375"/>
            <a:ext cx="4392613" cy="5942013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>
                <a:solidFill>
                  <a:srgbClr val="2040E0"/>
                </a:solidFill>
              </a:rPr>
              <a:t>Ранние произведения («Мадонна Конестабиле», ок. 1502—1503) проникнуты изяществом, мягким лиризмом. Земное бытие человека, гармонию духовных и физических сил прославил в росписях  комнат Ватикана , достигнув безупречного чувства меры, ритма, пропорций, благозвучия колорита, единства фигур и величественных архитектурных фонов.</a:t>
            </a:r>
          </a:p>
        </p:txBody>
      </p:sp>
      <p:pic>
        <p:nvPicPr>
          <p:cNvPr id="423944" name="Picture 8" descr="мадонна конестабиле рафаэль санти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9388" y="1916113"/>
            <a:ext cx="4103687" cy="4032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23946" name="Rectangle 10"/>
          <p:cNvSpPr>
            <a:spLocks noGrp="1" noChangeArrowheads="1"/>
          </p:cNvSpPr>
          <p:nvPr>
            <p:ph sz="quarter" idx="2"/>
          </p:nvPr>
        </p:nvSpPr>
        <p:spPr/>
        <p:txBody>
          <a:bodyPr/>
          <a:lstStyle/>
          <a:p>
            <a:endParaRPr lang="ru-RU" altLang="ru-RU" sz="240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39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3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23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23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23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23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423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23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940" grpId="0"/>
      <p:bldP spid="42394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2" name="Rectangle 4"/>
          <p:cNvSpPr>
            <a:spLocks noGrp="1" noChangeArrowheads="1"/>
          </p:cNvSpPr>
          <p:nvPr>
            <p:ph type="title"/>
          </p:nvPr>
        </p:nvSpPr>
        <p:spPr>
          <a:xfrm>
            <a:off x="4716463" y="3141663"/>
            <a:ext cx="1368425" cy="2070100"/>
          </a:xfrm>
        </p:spPr>
        <p:txBody>
          <a:bodyPr/>
          <a:lstStyle/>
          <a:p>
            <a:endParaRPr lang="ru-RU" altLang="ru-RU" sz="1800"/>
          </a:p>
        </p:txBody>
      </p:sp>
      <p:sp>
        <p:nvSpPr>
          <p:cNvPr id="42701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88913"/>
            <a:ext cx="4716463" cy="61214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800" b="1"/>
              <a:t> Во Флоренции, соприкоснувшись с творениями Микеланджело и Леонардо, Рафаэль учился у них анатомически правильному изображению человеческого тела.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800" b="1"/>
              <a:t>В 25 лет художник попадает в Рим, и с этого момента начинается период наивысшего расцвета его творчества: он выполняет монументальные росписи в Ватиканском дворце (1509—1511), среди которых безусловный шедевр мастера — фреска </a:t>
            </a:r>
            <a:r>
              <a:rPr lang="ru-RU" altLang="ru-RU" sz="1800" b="1">
                <a:solidFill>
                  <a:srgbClr val="2040E0"/>
                </a:solidFill>
              </a:rPr>
              <a:t>«Афинская школа»,</a:t>
            </a:r>
            <a:r>
              <a:rPr lang="ru-RU" altLang="ru-RU" sz="1800" b="1"/>
              <a:t> пишет алтарные композиции и станковые картины, отличающиеся гармоничностью замысла и исполнения, работает как архитектор (некоторое время Рафаэль даже руководит строительством собора св. Петра).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800" b="1"/>
              <a:t> В неустанных поисках своего идеала, воплощающийся для художника в образе Мадонны, он создает самое совершенное своё творение — </a:t>
            </a:r>
            <a:r>
              <a:rPr lang="ru-RU" altLang="ru-RU" sz="1800" b="1">
                <a:solidFill>
                  <a:srgbClr val="2040E0"/>
                </a:solidFill>
              </a:rPr>
              <a:t>«Сикстинскую Мадонну»</a:t>
            </a:r>
            <a:r>
              <a:rPr lang="ru-RU" altLang="ru-RU" sz="2000">
                <a:solidFill>
                  <a:srgbClr val="2040E0"/>
                </a:solidFill>
              </a:rPr>
              <a:t> </a:t>
            </a:r>
          </a:p>
        </p:txBody>
      </p:sp>
      <p:pic>
        <p:nvPicPr>
          <p:cNvPr id="427016" name="Picture 8" descr="рафаэль санти афинская школа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43438" y="188913"/>
            <a:ext cx="3821112" cy="26844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27017" name="Picture 9" descr="секстинская мадонна рафаэль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156325" y="2708275"/>
            <a:ext cx="2836863" cy="4149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7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27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7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7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27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7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7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27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7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550" cy="127000"/>
          </a:xfrm>
        </p:spPr>
        <p:txBody>
          <a:bodyPr/>
          <a:lstStyle/>
          <a:p>
            <a:endParaRPr lang="ru-RU" altLang="ru-RU" sz="4000"/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0"/>
            <a:ext cx="5113337" cy="68580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>
                <a:solidFill>
                  <a:srgbClr val="66FFFF"/>
                </a:solidFill>
              </a:rPr>
              <a:t>Рафаэль Санти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>
                <a:solidFill>
                  <a:srgbClr val="66FFFF"/>
                </a:solidFill>
              </a:rPr>
              <a:t> </a:t>
            </a:r>
            <a:r>
              <a:rPr lang="ru-RU" altLang="ru-RU" sz="2000" i="1">
                <a:solidFill>
                  <a:srgbClr val="0099FF"/>
                </a:solidFill>
              </a:rPr>
              <a:t>Один из крупнейших представителей искусства Высокого Возрождения, для картин которого характерна подчеркнутая сбалансированность и гармоничность целого, уравновешенность композиции, размеренность ритма и деликатное использование возможностей цвета.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 i="1">
                <a:solidFill>
                  <a:srgbClr val="0099FF"/>
                </a:solidFill>
              </a:rPr>
              <a:t> Безупречное владение линией и умение обобщать и выделять главное, сделало Рафаэля одним из самых выдающихся мастеров рисунка всех времен.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 i="1">
                <a:solidFill>
                  <a:srgbClr val="0099FF"/>
                </a:solidFill>
              </a:rPr>
              <a:t>Наследие Рафаэля послужило одним из столпов в процессе становления европейского академизма. Приверженцы классицизма — братья Карраччи, Пуссен, Менгс, Давид, Энгр, Брюллов и ещё многие другие художники — превозносили наследие Рафаэля как самое совершенное явление в мировом искусстве.</a:t>
            </a:r>
          </a:p>
        </p:txBody>
      </p:sp>
      <p:pic>
        <p:nvPicPr>
          <p:cNvPr id="430086" name="Picture 6" descr="рафаэль санти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435600" y="549275"/>
            <a:ext cx="3543300" cy="5229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00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30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30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30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30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430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30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30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430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30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30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430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30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30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430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084" grpId="0"/>
      <p:bldP spid="43008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altLang="ru-RU" b="1"/>
              <a:t>     </a:t>
            </a:r>
            <a:r>
              <a:rPr lang="ru-RU" altLang="ru-RU" b="1">
                <a:solidFill>
                  <a:srgbClr val="4B4233"/>
                </a:solidFill>
              </a:rPr>
              <a:t>Художник умер в возрасте тридцати семи лет от сердечной недостаточности. Незаконченные росписи виллы Фарнезины, Ватиканские лоджии и другие работы были завершены учениками Рафаэля в соответствии с его эскизами и рисунками.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2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2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32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32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32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32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432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30" grpId="0"/>
      <p:bldP spid="43213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6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altLang="ru-RU" sz="2800"/>
              <a:t>  </a:t>
            </a:r>
            <a:r>
              <a:rPr lang="ru-RU" altLang="ru-RU" sz="2400">
                <a:solidFill>
                  <a:srgbClr val="009900"/>
                </a:solidFill>
              </a:rPr>
              <a:t>Обручение Девы Марии              Донна Велата</a:t>
            </a:r>
          </a:p>
        </p:txBody>
      </p:sp>
      <p:sp>
        <p:nvSpPr>
          <p:cNvPr id="433159" name="Rectangle 7"/>
          <p:cNvSpPr>
            <a:spLocks noChangeArrowheads="1"/>
          </p:cNvSpPr>
          <p:nvPr/>
        </p:nvSpPr>
        <p:spPr bwMode="auto">
          <a:xfrm>
            <a:off x="1258888" y="7651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endParaRPr lang="ru-RU" altLang="ru-RU" b="1"/>
          </a:p>
        </p:txBody>
      </p:sp>
      <p:pic>
        <p:nvPicPr>
          <p:cNvPr id="433164" name="Picture 12" descr="обручение девы марии рафаэль санти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71550" y="1628775"/>
            <a:ext cx="3240088" cy="45386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33165" name="Picture 13" descr="донна велата рафаэль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018088" y="1700213"/>
            <a:ext cx="3362325" cy="44656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3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3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33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33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16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2746375" cy="4806950"/>
          </a:xfrm>
        </p:spPr>
        <p:txBody>
          <a:bodyPr/>
          <a:lstStyle/>
          <a:p>
            <a:r>
              <a:rPr lang="ru-RU" altLang="ru-RU">
                <a:solidFill>
                  <a:srgbClr val="009900"/>
                </a:solidFill>
              </a:rPr>
              <a:t>Мадонна С Вуалью</a:t>
            </a:r>
          </a:p>
        </p:txBody>
      </p:sp>
      <p:pic>
        <p:nvPicPr>
          <p:cNvPr id="435206" name="Picture 6" descr="мадонна с вуалью рафаэль санти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427538" y="404813"/>
            <a:ext cx="4465637" cy="6143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5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5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35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35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204" grpId="0"/>
    </p:bldLst>
  </p:timing>
</p:sld>
</file>

<file path=ppt/theme/theme1.xml><?xml version="1.0" encoding="utf-8"?>
<a:theme xmlns:a="http://schemas.openxmlformats.org/drawingml/2006/main" name="Клен">
  <a:themeElements>
    <a:clrScheme name="Клен 12">
      <a:dk1>
        <a:srgbClr val="B37105"/>
      </a:dk1>
      <a:lt1>
        <a:srgbClr val="FFFFFF"/>
      </a:lt1>
      <a:dk2>
        <a:srgbClr val="EDC965"/>
      </a:dk2>
      <a:lt2>
        <a:srgbClr val="FBDB81"/>
      </a:lt2>
      <a:accent1>
        <a:srgbClr val="FFFFFF"/>
      </a:accent1>
      <a:accent2>
        <a:srgbClr val="FF9933"/>
      </a:accent2>
      <a:accent3>
        <a:srgbClr val="F4E1B8"/>
      </a:accent3>
      <a:accent4>
        <a:srgbClr val="DADADA"/>
      </a:accent4>
      <a:accent5>
        <a:srgbClr val="FFFFFF"/>
      </a:accent5>
      <a:accent6>
        <a:srgbClr val="E78A2D"/>
      </a:accent6>
      <a:hlink>
        <a:srgbClr val="A50021"/>
      </a:hlink>
      <a:folHlink>
        <a:srgbClr val="666633"/>
      </a:folHlink>
    </a:clrScheme>
    <a:fontScheme name="Клен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10">
        <a:dk1>
          <a:srgbClr val="EA9306"/>
        </a:dk1>
        <a:lt1>
          <a:srgbClr val="FFFFFF"/>
        </a:lt1>
        <a:dk2>
          <a:srgbClr val="FABC0E"/>
        </a:dk2>
        <a:lt2>
          <a:srgbClr val="FBDB81"/>
        </a:lt2>
        <a:accent1>
          <a:srgbClr val="FFFFFF"/>
        </a:accent1>
        <a:accent2>
          <a:srgbClr val="FF9933"/>
        </a:accent2>
        <a:accent3>
          <a:srgbClr val="FCDAAA"/>
        </a:accent3>
        <a:accent4>
          <a:srgbClr val="DADADA"/>
        </a:accent4>
        <a:accent5>
          <a:srgbClr val="FFFFFF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11">
        <a:dk1>
          <a:srgbClr val="EA9306"/>
        </a:dk1>
        <a:lt1>
          <a:srgbClr val="FFFFFF"/>
        </a:lt1>
        <a:dk2>
          <a:srgbClr val="E5B223"/>
        </a:dk2>
        <a:lt2>
          <a:srgbClr val="FBDB81"/>
        </a:lt2>
        <a:accent1>
          <a:srgbClr val="FFFFFF"/>
        </a:accent1>
        <a:accent2>
          <a:srgbClr val="FF9933"/>
        </a:accent2>
        <a:accent3>
          <a:srgbClr val="F0D5AC"/>
        </a:accent3>
        <a:accent4>
          <a:srgbClr val="DADADA"/>
        </a:accent4>
        <a:accent5>
          <a:srgbClr val="FFFFFF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12">
        <a:dk1>
          <a:srgbClr val="B37105"/>
        </a:dk1>
        <a:lt1>
          <a:srgbClr val="FFFFFF"/>
        </a:lt1>
        <a:dk2>
          <a:srgbClr val="EDC965"/>
        </a:dk2>
        <a:lt2>
          <a:srgbClr val="FBDB81"/>
        </a:lt2>
        <a:accent1>
          <a:srgbClr val="FFFFFF"/>
        </a:accent1>
        <a:accent2>
          <a:srgbClr val="FF9933"/>
        </a:accent2>
        <a:accent3>
          <a:srgbClr val="F4E1B8"/>
        </a:accent3>
        <a:accent4>
          <a:srgbClr val="DADADA"/>
        </a:accent4>
        <a:accent5>
          <a:srgbClr val="FFFFFF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Клен 1">
    <a:dk1>
      <a:srgbClr val="BB5F03"/>
    </a:dk1>
    <a:lt1>
      <a:srgbClr val="FFFFFF"/>
    </a:lt1>
    <a:dk2>
      <a:srgbClr val="993300"/>
    </a:dk2>
    <a:lt2>
      <a:srgbClr val="FEEC94"/>
    </a:lt2>
    <a:accent1>
      <a:srgbClr val="FF9900"/>
    </a:accent1>
    <a:accent2>
      <a:srgbClr val="B76A03"/>
    </a:accent2>
    <a:accent3>
      <a:srgbClr val="CAADAA"/>
    </a:accent3>
    <a:accent4>
      <a:srgbClr val="DADADA"/>
    </a:accent4>
    <a:accent5>
      <a:srgbClr val="FFCAAA"/>
    </a:accent5>
    <a:accent6>
      <a:srgbClr val="A65F02"/>
    </a:accent6>
    <a:hlink>
      <a:srgbClr val="FFFFCC"/>
    </a:hlink>
    <a:folHlink>
      <a:srgbClr val="CCCC00"/>
    </a:folHlink>
  </a:clrScheme>
</a:themeOverride>
</file>

<file path=ppt/theme/themeOverride2.xml><?xml version="1.0" encoding="utf-8"?>
<a:themeOverride xmlns:a="http://schemas.openxmlformats.org/drawingml/2006/main">
  <a:clrScheme name="Клен 2">
    <a:dk1>
      <a:srgbClr val="EA9306"/>
    </a:dk1>
    <a:lt1>
      <a:srgbClr val="FFFFFF"/>
    </a:lt1>
    <a:dk2>
      <a:srgbClr val="FAC120"/>
    </a:dk2>
    <a:lt2>
      <a:srgbClr val="FFFDD1"/>
    </a:lt2>
    <a:accent1>
      <a:srgbClr val="CC6600"/>
    </a:accent1>
    <a:accent2>
      <a:srgbClr val="FF9933"/>
    </a:accent2>
    <a:accent3>
      <a:srgbClr val="FCDDAB"/>
    </a:accent3>
    <a:accent4>
      <a:srgbClr val="DADADA"/>
    </a:accent4>
    <a:accent5>
      <a:srgbClr val="E2B8AA"/>
    </a:accent5>
    <a:accent6>
      <a:srgbClr val="E78A2D"/>
    </a:accent6>
    <a:hlink>
      <a:srgbClr val="A50021"/>
    </a:hlink>
    <a:folHlink>
      <a:srgbClr val="666633"/>
    </a:folHlink>
  </a:clrScheme>
</a:themeOverride>
</file>

<file path=ppt/theme/themeOverride3.xml><?xml version="1.0" encoding="utf-8"?>
<a:themeOverride xmlns:a="http://schemas.openxmlformats.org/drawingml/2006/main">
  <a:clrScheme name="Клен 11">
    <a:dk1>
      <a:srgbClr val="EA9306"/>
    </a:dk1>
    <a:lt1>
      <a:srgbClr val="FFFFFF"/>
    </a:lt1>
    <a:dk2>
      <a:srgbClr val="E5B223"/>
    </a:dk2>
    <a:lt2>
      <a:srgbClr val="FBDB81"/>
    </a:lt2>
    <a:accent1>
      <a:srgbClr val="FFFFFF"/>
    </a:accent1>
    <a:accent2>
      <a:srgbClr val="FF9933"/>
    </a:accent2>
    <a:accent3>
      <a:srgbClr val="F0D5AC"/>
    </a:accent3>
    <a:accent4>
      <a:srgbClr val="DADADA"/>
    </a:accent4>
    <a:accent5>
      <a:srgbClr val="FFFFFF"/>
    </a:accent5>
    <a:accent6>
      <a:srgbClr val="E78A2D"/>
    </a:accent6>
    <a:hlink>
      <a:srgbClr val="A50021"/>
    </a:hlink>
    <a:folHlink>
      <a:srgbClr val="666633"/>
    </a:folHlink>
  </a:clrScheme>
</a:themeOverride>
</file>

<file path=ppt/theme/themeOverride4.xml><?xml version="1.0" encoding="utf-8"?>
<a:themeOverride xmlns:a="http://schemas.openxmlformats.org/drawingml/2006/main">
  <a:clrScheme name="Клен 1">
    <a:dk1>
      <a:srgbClr val="BB5F03"/>
    </a:dk1>
    <a:lt1>
      <a:srgbClr val="FFFFFF"/>
    </a:lt1>
    <a:dk2>
      <a:srgbClr val="993300"/>
    </a:dk2>
    <a:lt2>
      <a:srgbClr val="FEEC94"/>
    </a:lt2>
    <a:accent1>
      <a:srgbClr val="FF9900"/>
    </a:accent1>
    <a:accent2>
      <a:srgbClr val="B76A03"/>
    </a:accent2>
    <a:accent3>
      <a:srgbClr val="CAADAA"/>
    </a:accent3>
    <a:accent4>
      <a:srgbClr val="DADADA"/>
    </a:accent4>
    <a:accent5>
      <a:srgbClr val="FFCAAA"/>
    </a:accent5>
    <a:accent6>
      <a:srgbClr val="A65F02"/>
    </a:accent6>
    <a:hlink>
      <a:srgbClr val="FFFFCC"/>
    </a:hlink>
    <a:folHlink>
      <a:srgbClr val="CCCC00"/>
    </a:folHlink>
  </a:clrScheme>
</a:themeOverride>
</file>

<file path=ppt/theme/themeOverride5.xml><?xml version="1.0" encoding="utf-8"?>
<a:themeOverride xmlns:a="http://schemas.openxmlformats.org/drawingml/2006/main">
  <a:clrScheme name="Клен 2">
    <a:dk1>
      <a:srgbClr val="EA9306"/>
    </a:dk1>
    <a:lt1>
      <a:srgbClr val="FFFFFF"/>
    </a:lt1>
    <a:dk2>
      <a:srgbClr val="FAC120"/>
    </a:dk2>
    <a:lt2>
      <a:srgbClr val="FFFDD1"/>
    </a:lt2>
    <a:accent1>
      <a:srgbClr val="CC6600"/>
    </a:accent1>
    <a:accent2>
      <a:srgbClr val="FF9933"/>
    </a:accent2>
    <a:accent3>
      <a:srgbClr val="FCDDAB"/>
    </a:accent3>
    <a:accent4>
      <a:srgbClr val="DADADA"/>
    </a:accent4>
    <a:accent5>
      <a:srgbClr val="E2B8AA"/>
    </a:accent5>
    <a:accent6>
      <a:srgbClr val="E78A2D"/>
    </a:accent6>
    <a:hlink>
      <a:srgbClr val="A50021"/>
    </a:hlink>
    <a:folHlink>
      <a:srgbClr val="666633"/>
    </a:folHlink>
  </a:clrScheme>
</a:themeOverride>
</file>

<file path=ppt/theme/themeOverride6.xml><?xml version="1.0" encoding="utf-8"?>
<a:themeOverride xmlns:a="http://schemas.openxmlformats.org/drawingml/2006/main">
  <a:clrScheme name="Клен 1">
    <a:dk1>
      <a:srgbClr val="BB5F03"/>
    </a:dk1>
    <a:lt1>
      <a:srgbClr val="FFFFFF"/>
    </a:lt1>
    <a:dk2>
      <a:srgbClr val="993300"/>
    </a:dk2>
    <a:lt2>
      <a:srgbClr val="FEEC94"/>
    </a:lt2>
    <a:accent1>
      <a:srgbClr val="FF9900"/>
    </a:accent1>
    <a:accent2>
      <a:srgbClr val="B76A03"/>
    </a:accent2>
    <a:accent3>
      <a:srgbClr val="CAADAA"/>
    </a:accent3>
    <a:accent4>
      <a:srgbClr val="DADADA"/>
    </a:accent4>
    <a:accent5>
      <a:srgbClr val="FFCAAA"/>
    </a:accent5>
    <a:accent6>
      <a:srgbClr val="A65F02"/>
    </a:accent6>
    <a:hlink>
      <a:srgbClr val="FFFFCC"/>
    </a:hlink>
    <a:folHlink>
      <a:srgbClr val="CC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158</TotalTime>
  <Words>342</Words>
  <Application>Microsoft Office PowerPoint</Application>
  <PresentationFormat>Экран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Клен</vt:lpstr>
      <vt:lpstr>Презентация  на тему:  Эпоха возрождения. Рафаэль Санти.</vt:lpstr>
      <vt:lpstr>Презентация PowerPoint</vt:lpstr>
      <vt:lpstr>Жизнь и искусство</vt:lpstr>
      <vt:lpstr>Мадонна Конестабиле</vt:lpstr>
      <vt:lpstr>Презентация PowerPoint</vt:lpstr>
      <vt:lpstr>Презентация PowerPoint</vt:lpstr>
      <vt:lpstr>Презентация PowerPoint</vt:lpstr>
      <vt:lpstr>  Обручение Девы Марии              Донна Велата</vt:lpstr>
      <vt:lpstr>Мадонна С Вуалью</vt:lpstr>
      <vt:lpstr>Презентация PowerPoint</vt:lpstr>
    </vt:vector>
  </TitlesOfParts>
  <Company>Организация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Customer</dc:creator>
  <cp:lastModifiedBy>Patapon</cp:lastModifiedBy>
  <cp:revision>3</cp:revision>
  <cp:lastPrinted>1601-01-01T00:00:00Z</cp:lastPrinted>
  <dcterms:created xsi:type="dcterms:W3CDTF">2011-09-19T03:44:24Z</dcterms:created>
  <dcterms:modified xsi:type="dcterms:W3CDTF">2014-01-12T06:27:49Z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8</vt:i4>
  </property>
</Properties>
</file>