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D37"/>
    <a:srgbClr val="24F21A"/>
    <a:srgbClr val="F7710D"/>
    <a:srgbClr val="FF9900"/>
    <a:srgbClr val="F9C123"/>
    <a:srgbClr val="FB8871"/>
    <a:srgbClr val="C13FB2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DC499-00A9-4154-AD81-7A6910AEBD5B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2E55AB2-B6B0-4BED-BDAE-3F8B4609003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effectLst>
          <a:glow rad="635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b="1" i="1" dirty="0" smtClean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rPr>
            <a:t>Образная память</a:t>
          </a:r>
          <a:endParaRPr lang="ru-RU" i="1" dirty="0">
            <a:solidFill>
              <a:srgbClr val="FF99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99EA92-01D1-4967-89DB-C81AF0516757}" type="parTrans" cxnId="{030214E3-61A0-4112-9DD4-FCD8BC25DF0B}">
      <dgm:prSet/>
      <dgm:spPr/>
      <dgm:t>
        <a:bodyPr/>
        <a:lstStyle/>
        <a:p>
          <a:endParaRPr lang="ru-RU"/>
        </a:p>
      </dgm:t>
    </dgm:pt>
    <dgm:pt modelId="{4238C64A-0DCB-4E10-A476-A91779952FC6}" type="sibTrans" cxnId="{030214E3-61A0-4112-9DD4-FCD8BC25DF0B}">
      <dgm:prSet/>
      <dgm:spPr/>
      <dgm:t>
        <a:bodyPr/>
        <a:lstStyle/>
        <a:p>
          <a:endParaRPr lang="ru-RU"/>
        </a:p>
      </dgm:t>
    </dgm:pt>
    <dgm:pt modelId="{DCBEA85E-CD63-4861-8DCC-CB8BBB46DCE0}">
      <dgm:prSet/>
      <dgm:spPr>
        <a:gradFill flip="none" rotWithShape="0">
          <a:gsLst>
            <a:gs pos="0">
              <a:schemeClr val="accent5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5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  <a:tileRect/>
        </a:gradFill>
        <a:effectLst>
          <a:glow rad="635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ru-RU" b="1" i="1" dirty="0" smtClean="0">
              <a:solidFill>
                <a:srgbClr val="F7710D"/>
              </a:solidFill>
              <a:latin typeface="Times New Roman" pitchFamily="18" charset="0"/>
              <a:cs typeface="Times New Roman" pitchFamily="18" charset="0"/>
            </a:rPr>
            <a:t>Образное воображение</a:t>
          </a:r>
          <a:endParaRPr lang="ru-RU" b="1" i="1" dirty="0">
            <a:solidFill>
              <a:srgbClr val="F7710D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89E2F4-52C5-4AA7-A3B0-8CB0849561B1}" type="parTrans" cxnId="{BFA011D6-C591-498F-9A56-7934E138CEC6}">
      <dgm:prSet/>
      <dgm:spPr/>
      <dgm:t>
        <a:bodyPr/>
        <a:lstStyle/>
        <a:p>
          <a:endParaRPr lang="ru-RU"/>
        </a:p>
      </dgm:t>
    </dgm:pt>
    <dgm:pt modelId="{26A6D42F-03C5-48CE-9347-F031A8DB4162}" type="sibTrans" cxnId="{BFA011D6-C591-498F-9A56-7934E138CEC6}">
      <dgm:prSet/>
      <dgm:spPr/>
      <dgm:t>
        <a:bodyPr/>
        <a:lstStyle/>
        <a:p>
          <a:endParaRPr lang="ru-RU"/>
        </a:p>
      </dgm:t>
    </dgm:pt>
    <dgm:pt modelId="{E331DFAB-9EBC-4523-8DB0-8BAAECA6062F}" type="pres">
      <dgm:prSet presAssocID="{CA2DC499-00A9-4154-AD81-7A6910AEBD5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EF9D58-40BC-4539-A83B-871DE6B96B3C}" type="pres">
      <dgm:prSet presAssocID="{A2E55AB2-B6B0-4BED-BDAE-3F8B46090032}" presName="root" presStyleCnt="0"/>
      <dgm:spPr/>
    </dgm:pt>
    <dgm:pt modelId="{A5EA8132-8E4E-4577-8042-95E186000FE3}" type="pres">
      <dgm:prSet presAssocID="{A2E55AB2-B6B0-4BED-BDAE-3F8B46090032}" presName="rootComposite" presStyleCnt="0"/>
      <dgm:spPr/>
    </dgm:pt>
    <dgm:pt modelId="{142F54D5-1947-497F-86ED-B24D054A77DB}" type="pres">
      <dgm:prSet presAssocID="{A2E55AB2-B6B0-4BED-BDAE-3F8B46090032}" presName="rootText" presStyleLbl="node1" presStyleIdx="0" presStyleCnt="2" custLinFactNeighborX="-27" custLinFactNeighborY="-6434"/>
      <dgm:spPr/>
      <dgm:t>
        <a:bodyPr/>
        <a:lstStyle/>
        <a:p>
          <a:endParaRPr lang="ru-RU"/>
        </a:p>
      </dgm:t>
    </dgm:pt>
    <dgm:pt modelId="{7005D621-1333-4C82-B4DE-7C31ECF7AC40}" type="pres">
      <dgm:prSet presAssocID="{A2E55AB2-B6B0-4BED-BDAE-3F8B46090032}" presName="rootConnector" presStyleLbl="node1" presStyleIdx="0" presStyleCnt="2"/>
      <dgm:spPr/>
      <dgm:t>
        <a:bodyPr/>
        <a:lstStyle/>
        <a:p>
          <a:endParaRPr lang="ru-RU"/>
        </a:p>
      </dgm:t>
    </dgm:pt>
    <dgm:pt modelId="{4C5E4831-0344-41EA-99C4-34BDA994EA31}" type="pres">
      <dgm:prSet presAssocID="{A2E55AB2-B6B0-4BED-BDAE-3F8B46090032}" presName="childShape" presStyleCnt="0"/>
      <dgm:spPr/>
    </dgm:pt>
    <dgm:pt modelId="{9BA984E4-4D50-483D-BAFE-DA0F484B4DCD}" type="pres">
      <dgm:prSet presAssocID="{DCBEA85E-CD63-4861-8DCC-CB8BBB46DCE0}" presName="root" presStyleCnt="0"/>
      <dgm:spPr/>
    </dgm:pt>
    <dgm:pt modelId="{EAE9B42F-111A-4BA3-B7E9-68662D098211}" type="pres">
      <dgm:prSet presAssocID="{DCBEA85E-CD63-4861-8DCC-CB8BBB46DCE0}" presName="rootComposite" presStyleCnt="0"/>
      <dgm:spPr/>
    </dgm:pt>
    <dgm:pt modelId="{0A5451FC-3E8F-47AE-A191-86A22D402C9A}" type="pres">
      <dgm:prSet presAssocID="{DCBEA85E-CD63-4861-8DCC-CB8BBB46DCE0}" presName="rootText" presStyleLbl="node1" presStyleIdx="1" presStyleCnt="2" custLinFactNeighborX="3690" custLinFactNeighborY="-1487"/>
      <dgm:spPr/>
      <dgm:t>
        <a:bodyPr/>
        <a:lstStyle/>
        <a:p>
          <a:endParaRPr lang="ru-RU"/>
        </a:p>
      </dgm:t>
    </dgm:pt>
    <dgm:pt modelId="{88D1FE7A-A279-42AF-BB19-8C75F488CCB9}" type="pres">
      <dgm:prSet presAssocID="{DCBEA85E-CD63-4861-8DCC-CB8BBB46DCE0}" presName="rootConnector" presStyleLbl="node1" presStyleIdx="1" presStyleCnt="2"/>
      <dgm:spPr/>
      <dgm:t>
        <a:bodyPr/>
        <a:lstStyle/>
        <a:p>
          <a:endParaRPr lang="ru-RU"/>
        </a:p>
      </dgm:t>
    </dgm:pt>
    <dgm:pt modelId="{71C34672-D0C2-4691-A294-56FE688FFEDB}" type="pres">
      <dgm:prSet presAssocID="{DCBEA85E-CD63-4861-8DCC-CB8BBB46DCE0}" presName="childShape" presStyleCnt="0"/>
      <dgm:spPr/>
    </dgm:pt>
  </dgm:ptLst>
  <dgm:cxnLst>
    <dgm:cxn modelId="{055F5BFF-B286-48FC-9821-DB61B040B9D5}" type="presOf" srcId="{CA2DC499-00A9-4154-AD81-7A6910AEBD5B}" destId="{E331DFAB-9EBC-4523-8DB0-8BAAECA6062F}" srcOrd="0" destOrd="0" presId="urn:microsoft.com/office/officeart/2005/8/layout/hierarchy3"/>
    <dgm:cxn modelId="{BFA011D6-C591-498F-9A56-7934E138CEC6}" srcId="{CA2DC499-00A9-4154-AD81-7A6910AEBD5B}" destId="{DCBEA85E-CD63-4861-8DCC-CB8BBB46DCE0}" srcOrd="1" destOrd="0" parTransId="{4B89E2F4-52C5-4AA7-A3B0-8CB0849561B1}" sibTransId="{26A6D42F-03C5-48CE-9347-F031A8DB4162}"/>
    <dgm:cxn modelId="{CDAA42DD-5CD7-4871-8EE8-7A48C65FA8DE}" type="presOf" srcId="{DCBEA85E-CD63-4861-8DCC-CB8BBB46DCE0}" destId="{88D1FE7A-A279-42AF-BB19-8C75F488CCB9}" srcOrd="1" destOrd="0" presId="urn:microsoft.com/office/officeart/2005/8/layout/hierarchy3"/>
    <dgm:cxn modelId="{8E60884F-8707-445A-97C2-C60DEB71A3E3}" type="presOf" srcId="{A2E55AB2-B6B0-4BED-BDAE-3F8B46090032}" destId="{7005D621-1333-4C82-B4DE-7C31ECF7AC40}" srcOrd="1" destOrd="0" presId="urn:microsoft.com/office/officeart/2005/8/layout/hierarchy3"/>
    <dgm:cxn modelId="{7E0E2BCA-C3C5-4708-8F20-4F1306D986C8}" type="presOf" srcId="{DCBEA85E-CD63-4861-8DCC-CB8BBB46DCE0}" destId="{0A5451FC-3E8F-47AE-A191-86A22D402C9A}" srcOrd="0" destOrd="0" presId="urn:microsoft.com/office/officeart/2005/8/layout/hierarchy3"/>
    <dgm:cxn modelId="{030214E3-61A0-4112-9DD4-FCD8BC25DF0B}" srcId="{CA2DC499-00A9-4154-AD81-7A6910AEBD5B}" destId="{A2E55AB2-B6B0-4BED-BDAE-3F8B46090032}" srcOrd="0" destOrd="0" parTransId="{EC99EA92-01D1-4967-89DB-C81AF0516757}" sibTransId="{4238C64A-0DCB-4E10-A476-A91779952FC6}"/>
    <dgm:cxn modelId="{732E8901-7FFE-4D0A-9631-CFF4FBE54C27}" type="presOf" srcId="{A2E55AB2-B6B0-4BED-BDAE-3F8B46090032}" destId="{142F54D5-1947-497F-86ED-B24D054A77DB}" srcOrd="0" destOrd="0" presId="urn:microsoft.com/office/officeart/2005/8/layout/hierarchy3"/>
    <dgm:cxn modelId="{0DC535F6-A501-4E14-831C-8E0FCF9E38C3}" type="presParOf" srcId="{E331DFAB-9EBC-4523-8DB0-8BAAECA6062F}" destId="{BFEF9D58-40BC-4539-A83B-871DE6B96B3C}" srcOrd="0" destOrd="0" presId="urn:microsoft.com/office/officeart/2005/8/layout/hierarchy3"/>
    <dgm:cxn modelId="{DDB997D9-B60B-4965-8518-088F8891EB57}" type="presParOf" srcId="{BFEF9D58-40BC-4539-A83B-871DE6B96B3C}" destId="{A5EA8132-8E4E-4577-8042-95E186000FE3}" srcOrd="0" destOrd="0" presId="urn:microsoft.com/office/officeart/2005/8/layout/hierarchy3"/>
    <dgm:cxn modelId="{41AD90A8-2D8A-4C2F-A09A-734D75200D7B}" type="presParOf" srcId="{A5EA8132-8E4E-4577-8042-95E186000FE3}" destId="{142F54D5-1947-497F-86ED-B24D054A77DB}" srcOrd="0" destOrd="0" presId="urn:microsoft.com/office/officeart/2005/8/layout/hierarchy3"/>
    <dgm:cxn modelId="{547202FD-8ACA-4E22-A6A8-D0D5E55B31D9}" type="presParOf" srcId="{A5EA8132-8E4E-4577-8042-95E186000FE3}" destId="{7005D621-1333-4C82-B4DE-7C31ECF7AC40}" srcOrd="1" destOrd="0" presId="urn:microsoft.com/office/officeart/2005/8/layout/hierarchy3"/>
    <dgm:cxn modelId="{C6F9E0BD-792E-44C8-A241-36C7A5B60D97}" type="presParOf" srcId="{BFEF9D58-40BC-4539-A83B-871DE6B96B3C}" destId="{4C5E4831-0344-41EA-99C4-34BDA994EA31}" srcOrd="1" destOrd="0" presId="urn:microsoft.com/office/officeart/2005/8/layout/hierarchy3"/>
    <dgm:cxn modelId="{757CDE1B-BD47-4576-AC88-080CAF9F71A5}" type="presParOf" srcId="{E331DFAB-9EBC-4523-8DB0-8BAAECA6062F}" destId="{9BA984E4-4D50-483D-BAFE-DA0F484B4DCD}" srcOrd="1" destOrd="0" presId="urn:microsoft.com/office/officeart/2005/8/layout/hierarchy3"/>
    <dgm:cxn modelId="{4A5704CF-0007-475D-B0CE-F8C6858E2514}" type="presParOf" srcId="{9BA984E4-4D50-483D-BAFE-DA0F484B4DCD}" destId="{EAE9B42F-111A-4BA3-B7E9-68662D098211}" srcOrd="0" destOrd="0" presId="urn:microsoft.com/office/officeart/2005/8/layout/hierarchy3"/>
    <dgm:cxn modelId="{D5EBD25C-7E59-4D9A-BC4B-5C3E60D65738}" type="presParOf" srcId="{EAE9B42F-111A-4BA3-B7E9-68662D098211}" destId="{0A5451FC-3E8F-47AE-A191-86A22D402C9A}" srcOrd="0" destOrd="0" presId="urn:microsoft.com/office/officeart/2005/8/layout/hierarchy3"/>
    <dgm:cxn modelId="{A5F17488-C445-4CD3-9FA7-D24050F053B2}" type="presParOf" srcId="{EAE9B42F-111A-4BA3-B7E9-68662D098211}" destId="{88D1FE7A-A279-42AF-BB19-8C75F488CCB9}" srcOrd="1" destOrd="0" presId="urn:microsoft.com/office/officeart/2005/8/layout/hierarchy3"/>
    <dgm:cxn modelId="{FCF34E9B-EEC6-410C-A5F5-069A000B208D}" type="presParOf" srcId="{9BA984E4-4D50-483D-BAFE-DA0F484B4DCD}" destId="{71C34672-D0C2-4691-A294-56FE688FFEDB}" srcOrd="1" destOrd="0" presId="urn:microsoft.com/office/officeart/2005/8/layout/hierarchy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39A93-8B9A-4635-B6D5-E9AE43F01A02}" type="doc">
      <dgm:prSet loTypeId="urn:microsoft.com/office/officeart/2005/8/layout/hierarchy4" loCatId="hierarchy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91784973-FC8C-4927-BB09-E16AFF8C21AE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ru-RU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Первое упражнение: 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5B0B6A55-B6AB-4D1E-891B-EB244B7F3540}" type="parTrans" cxnId="{827094EF-A649-4DFB-B2C2-A4A6449B9DF8}">
      <dgm:prSet/>
      <dgm:spPr/>
      <dgm:t>
        <a:bodyPr/>
        <a:lstStyle/>
        <a:p>
          <a:endParaRPr lang="ru-RU"/>
        </a:p>
      </dgm:t>
    </dgm:pt>
    <dgm:pt modelId="{AA2932F3-593A-4454-8400-5FFE3F346AFD}" type="sibTrans" cxnId="{827094EF-A649-4DFB-B2C2-A4A6449B9DF8}">
      <dgm:prSet/>
      <dgm:spPr/>
      <dgm:t>
        <a:bodyPr/>
        <a:lstStyle/>
        <a:p>
          <a:endParaRPr lang="ru-RU"/>
        </a:p>
      </dgm:t>
    </dgm:pt>
    <dgm:pt modelId="{EAD14384-AE3F-49F0-972E-72EF15466E79}" type="pres">
      <dgm:prSet presAssocID="{92739A93-8B9A-4635-B6D5-E9AE43F01A0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05A3DE5-2357-4DD7-BAA8-D06FEB716064}" type="pres">
      <dgm:prSet presAssocID="{91784973-FC8C-4927-BB09-E16AFF8C21AE}" presName="vertOne" presStyleCnt="0"/>
      <dgm:spPr/>
    </dgm:pt>
    <dgm:pt modelId="{7A4D5F5F-14E6-4854-AC7D-D2FA67BD96BB}" type="pres">
      <dgm:prSet presAssocID="{91784973-FC8C-4927-BB09-E16AFF8C21AE}" presName="txOne" presStyleLbl="node0" presStyleIdx="0" presStyleCnt="1" custLinFactNeighborX="80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63A5A9-75C9-413B-B206-9CEE426AE962}" type="pres">
      <dgm:prSet presAssocID="{91784973-FC8C-4927-BB09-E16AFF8C21AE}" presName="horzOne" presStyleCnt="0"/>
      <dgm:spPr/>
    </dgm:pt>
  </dgm:ptLst>
  <dgm:cxnLst>
    <dgm:cxn modelId="{827094EF-A649-4DFB-B2C2-A4A6449B9DF8}" srcId="{92739A93-8B9A-4635-B6D5-E9AE43F01A02}" destId="{91784973-FC8C-4927-BB09-E16AFF8C21AE}" srcOrd="0" destOrd="0" parTransId="{5B0B6A55-B6AB-4D1E-891B-EB244B7F3540}" sibTransId="{AA2932F3-593A-4454-8400-5FFE3F346AFD}"/>
    <dgm:cxn modelId="{AFC3BEFC-0BB8-4BD4-9D49-9A3AFFADD98E}" type="presOf" srcId="{91784973-FC8C-4927-BB09-E16AFF8C21AE}" destId="{7A4D5F5F-14E6-4854-AC7D-D2FA67BD96BB}" srcOrd="0" destOrd="0" presId="urn:microsoft.com/office/officeart/2005/8/layout/hierarchy4"/>
    <dgm:cxn modelId="{7969DC11-5532-424C-8554-62013A41E68B}" type="presOf" srcId="{92739A93-8B9A-4635-B6D5-E9AE43F01A02}" destId="{EAD14384-AE3F-49F0-972E-72EF15466E79}" srcOrd="0" destOrd="0" presId="urn:microsoft.com/office/officeart/2005/8/layout/hierarchy4"/>
    <dgm:cxn modelId="{CCFA7797-E7E2-4DB5-BD94-4FC1B52A5801}" type="presParOf" srcId="{EAD14384-AE3F-49F0-972E-72EF15466E79}" destId="{D05A3DE5-2357-4DD7-BAA8-D06FEB716064}" srcOrd="0" destOrd="0" presId="urn:microsoft.com/office/officeart/2005/8/layout/hierarchy4"/>
    <dgm:cxn modelId="{1F7BC978-A904-4066-9193-54439ACD84E6}" type="presParOf" srcId="{D05A3DE5-2357-4DD7-BAA8-D06FEB716064}" destId="{7A4D5F5F-14E6-4854-AC7D-D2FA67BD96BB}" srcOrd="0" destOrd="0" presId="urn:microsoft.com/office/officeart/2005/8/layout/hierarchy4"/>
    <dgm:cxn modelId="{E29F816B-A54D-41DB-9496-21747EB85893}" type="presParOf" srcId="{D05A3DE5-2357-4DD7-BAA8-D06FEB716064}" destId="{3763A5A9-75C9-413B-B206-9CEE426AE962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3CC85-4D42-4E4C-B753-F16B4585591B}" type="datetimeFigureOut">
              <a:rPr lang="ru-RU" smtClean="0"/>
              <a:pPr/>
              <a:t>25.01.2010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C6B2F7-7E48-4369-AFC3-BCBADC73ED0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1\Desktop\&#1056;&#1072;&#1073;&#1086;&#1090;&#1072;\&#1043;&#1086;&#1090;&#1086;&#1074;&#1099;&#1077;%20&#1092;&#1080;&#1083;&#1100;&#1084;&#1099;\3.%20&#1057;&#1072;&#1095;&#1091;&#1082;.wmv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285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«Формирование пространственного воображения на уроках изобразительного искусства»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34468" y="5929330"/>
            <a:ext cx="390953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Сачук</a:t>
            </a:r>
            <a:r>
              <a:rPr lang="ru-RU" sz="1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Е. И. учитель начальных классов,</a:t>
            </a:r>
          </a:p>
          <a:p>
            <a:r>
              <a:rPr lang="ru-RU" sz="1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Имеет первую квалификационную категорию,</a:t>
            </a:r>
          </a:p>
          <a:p>
            <a:r>
              <a:rPr lang="ru-RU" sz="1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Отличник просвещения</a:t>
            </a:r>
            <a:r>
              <a:rPr lang="en-US" sz="1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5-конечная звезда 5"/>
          <p:cNvSpPr/>
          <p:nvPr/>
        </p:nvSpPr>
        <p:spPr>
          <a:xfrm rot="20648307">
            <a:off x="571472" y="4500570"/>
            <a:ext cx="1214446" cy="1000132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 rot="20648307">
            <a:off x="7471636" y="3647360"/>
            <a:ext cx="1214446" cy="1000132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 rot="1071296">
            <a:off x="8015569" y="4591812"/>
            <a:ext cx="700561" cy="670912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857250" y="857250"/>
            <a:ext cx="7858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American Retro" pitchFamily="66" charset="0"/>
              </a:rPr>
              <a:t>Муниципальное общеобразовательное учреждение средняя общеобразовательная школа №68 </a:t>
            </a:r>
          </a:p>
          <a:p>
            <a:r>
              <a:rPr lang="ru-RU" dirty="0">
                <a:solidFill>
                  <a:srgbClr val="C00000"/>
                </a:solidFill>
                <a:latin typeface="American Retro" pitchFamily="66" charset="0"/>
              </a:rPr>
              <a:t>                                                города Хабаровска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chemeClr val="bg1"/>
            </a:gs>
            <a:gs pos="36000">
              <a:srgbClr val="FAC77D"/>
            </a:gs>
            <a:gs pos="61000">
              <a:srgbClr val="F9C123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57224" y="857232"/>
            <a:ext cx="3214710" cy="1928826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6336281"/>
              <a:satOff val="-12229"/>
              <a:lumOff val="-1570"/>
              <a:alphaOff val="0"/>
            </a:schemeClr>
          </a:fillRef>
          <a:effectRef idx="2">
            <a:schemeClr val="accent2">
              <a:hueOff val="6336281"/>
              <a:satOff val="-12229"/>
              <a:lumOff val="-1570"/>
              <a:alphaOff val="0"/>
            </a:schemeClr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Седьмое упражнение: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2" y="928670"/>
            <a:ext cx="3429024" cy="1857388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12672561"/>
              <a:satOff val="-24457"/>
              <a:lumOff val="-3140"/>
              <a:alphaOff val="0"/>
            </a:schemeClr>
          </a:fillRef>
          <a:effectRef idx="2">
            <a:schemeClr val="accent2">
              <a:hueOff val="12672561"/>
              <a:satOff val="-24457"/>
              <a:lumOff val="-314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 развитие чувства пространства.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5122" name="Picture 2" descr="Пример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642918"/>
            <a:ext cx="3076575" cy="3400425"/>
          </a:xfrm>
          <a:prstGeom prst="rect">
            <a:avLst/>
          </a:prstGeom>
          <a:ln w="127000" cap="sq">
            <a:solidFill>
              <a:srgbClr val="00B05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64477E-6 L 0.00226 0.570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9371E-6 L 0.00174 0.564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17999">
              <a:schemeClr val="bg1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Капля 7"/>
          <p:cNvSpPr/>
          <p:nvPr/>
        </p:nvSpPr>
        <p:spPr>
          <a:xfrm flipH="1">
            <a:off x="2214546" y="3357562"/>
            <a:ext cx="3286148" cy="3143272"/>
          </a:xfrm>
          <a:prstGeom prst="teardrop">
            <a:avLst>
              <a:gd name="adj" fmla="val 115634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  <p:sp>
        <p:nvSpPr>
          <p:cNvPr id="6" name="Капля 5"/>
          <p:cNvSpPr/>
          <p:nvPr/>
        </p:nvSpPr>
        <p:spPr>
          <a:xfrm>
            <a:off x="2928926" y="3571876"/>
            <a:ext cx="3643338" cy="3143272"/>
          </a:xfrm>
          <a:prstGeom prst="teardrop">
            <a:avLst>
              <a:gd name="adj" fmla="val 107375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«Дорисуй картинку»</a:t>
            </a:r>
          </a:p>
          <a:p>
            <a:pPr algn="ctr"/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571736" y="928670"/>
            <a:ext cx="3929090" cy="1857388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 smtClean="0"/>
          </a:p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Восьмое</a:t>
            </a:r>
          </a:p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упражнение:</a:t>
            </a:r>
          </a:p>
          <a:p>
            <a:pPr algn="ctr"/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chemeClr val="bg1"/>
            </a:gs>
            <a:gs pos="36000">
              <a:srgbClr val="FAC77D"/>
            </a:gs>
            <a:gs pos="61000">
              <a:srgbClr val="F9C123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00100" y="1643050"/>
            <a:ext cx="2786082" cy="164307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Девятое упражнение:</a:t>
            </a:r>
            <a:endParaRPr lang="ru-RU" sz="3200" dirty="0">
              <a:solidFill>
                <a:srgbClr val="00B05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2066" y="4500570"/>
            <a:ext cx="2786082" cy="164307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«Волшебные кляксы»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628" y="1714488"/>
            <a:ext cx="2786082" cy="164307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Десятое упражнение:</a:t>
            </a:r>
            <a:endParaRPr lang="ru-RU" sz="3200" dirty="0">
              <a:solidFill>
                <a:srgbClr val="00B05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4500570"/>
            <a:ext cx="2786082" cy="164307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«Рисуем настроение»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928794" y="3571876"/>
            <a:ext cx="571504" cy="57150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000760" y="3643314"/>
            <a:ext cx="571504" cy="57150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chemeClr val="bg1"/>
            </a:gs>
            <a:gs pos="36000">
              <a:srgbClr val="FAC77D"/>
            </a:gs>
            <a:gs pos="61000">
              <a:srgbClr val="F9C123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472" y="1285860"/>
            <a:ext cx="2286016" cy="135732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B05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Одиннадцатое упражнение:</a:t>
            </a:r>
            <a:endParaRPr lang="ru-RU" sz="2200" dirty="0">
              <a:solidFill>
                <a:srgbClr val="00B05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2714620"/>
            <a:ext cx="2286016" cy="135732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Двенадцатое упражнение:</a:t>
            </a:r>
            <a:endParaRPr lang="ru-RU" sz="24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86512" y="1285860"/>
            <a:ext cx="2286016" cy="135732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B05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Тринадцатое упражнение:</a:t>
            </a:r>
            <a:endParaRPr lang="ru-RU" sz="2200" dirty="0">
              <a:solidFill>
                <a:srgbClr val="00B05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472" y="4071942"/>
            <a:ext cx="228601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«Волшебные пальчики»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5143512"/>
            <a:ext cx="2286016" cy="13573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24F21A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«Охотник»</a:t>
            </a:r>
            <a:endParaRPr lang="ru-RU" sz="2800" dirty="0">
              <a:solidFill>
                <a:srgbClr val="24F21A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6512" y="4000504"/>
            <a:ext cx="2286016" cy="135732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«Весёлые человечки»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214414" y="2928934"/>
            <a:ext cx="500066" cy="92869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143768" y="2857496"/>
            <a:ext cx="500066" cy="92869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286248" y="4143380"/>
            <a:ext cx="500066" cy="928694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. Сачук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42852"/>
            <a:ext cx="9144000" cy="6715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09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2857496"/>
            <a:ext cx="7685630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54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642910" y="4071942"/>
          <a:ext cx="8118867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1785918" y="1071546"/>
            <a:ext cx="6072230" cy="1071570"/>
          </a:xfrm>
          <a:prstGeom prst="roundRect">
            <a:avLst/>
          </a:prstGeom>
          <a:gradFill flip="none" rotWithShape="1">
            <a:gsLst>
              <a:gs pos="0">
                <a:srgbClr val="C13FB2">
                  <a:tint val="66000"/>
                  <a:satMod val="160000"/>
                </a:srgbClr>
              </a:gs>
              <a:gs pos="50000">
                <a:srgbClr val="C13FB2">
                  <a:tint val="44500"/>
                  <a:satMod val="160000"/>
                </a:srgbClr>
              </a:gs>
              <a:gs pos="100000">
                <a:srgbClr val="C13FB2">
                  <a:tint val="23500"/>
                  <a:satMod val="160000"/>
                </a:srgbClr>
              </a:gs>
            </a:gsLst>
            <a:lin ang="16200000" scaled="1"/>
            <a:tileRect/>
          </a:gradFill>
          <a:effectLst>
            <a:glow rad="101600">
              <a:srgbClr val="C13FB2">
                <a:alpha val="60000"/>
              </a:srgb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>
                <a:ln/>
                <a:solidFill>
                  <a:schemeClr val="accent3"/>
                </a:solidFill>
              </a:rPr>
              <a:t>                    </a:t>
            </a:r>
            <a:r>
              <a:rPr lang="ru-RU" sz="2000" b="1" i="1" dirty="0" smtClean="0">
                <a:ln/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Пространственное мышление </a:t>
            </a:r>
          </a:p>
          <a:p>
            <a:r>
              <a:rPr lang="ru-RU" sz="2000" b="1" i="1" dirty="0" smtClean="0">
                <a:ln/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  в психологии принято разделять на два вида</a:t>
            </a:r>
            <a:endParaRPr lang="ru-RU" sz="2000" i="1" dirty="0">
              <a:solidFill>
                <a:srgbClr val="80008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886063">
            <a:off x="2768685" y="2324884"/>
            <a:ext cx="1071570" cy="1330800"/>
          </a:xfrm>
          <a:prstGeom prst="downArrow">
            <a:avLst/>
          </a:prstGeom>
          <a:gradFill flip="none" rotWithShape="1">
            <a:gsLst>
              <a:gs pos="0">
                <a:srgbClr val="C13FB2">
                  <a:tint val="66000"/>
                  <a:satMod val="160000"/>
                </a:srgbClr>
              </a:gs>
              <a:gs pos="50000">
                <a:srgbClr val="C13FB2">
                  <a:tint val="44500"/>
                  <a:satMod val="160000"/>
                </a:srgbClr>
              </a:gs>
              <a:gs pos="100000">
                <a:srgbClr val="C13FB2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C13FB2">
                <a:alpha val="60000"/>
              </a:srgb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20237132">
            <a:off x="5287449" y="2369834"/>
            <a:ext cx="1071570" cy="1330800"/>
          </a:xfrm>
          <a:prstGeom prst="downArrow">
            <a:avLst/>
          </a:prstGeom>
          <a:gradFill flip="none" rotWithShape="1">
            <a:gsLst>
              <a:gs pos="0">
                <a:srgbClr val="C13FB2">
                  <a:tint val="66000"/>
                  <a:satMod val="160000"/>
                </a:srgbClr>
              </a:gs>
              <a:gs pos="50000">
                <a:srgbClr val="C13FB2">
                  <a:tint val="44500"/>
                  <a:satMod val="160000"/>
                </a:srgbClr>
              </a:gs>
              <a:gs pos="100000">
                <a:srgbClr val="C13FB2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C13FB2">
                <a:alpha val="60000"/>
              </a:srgb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1785918" y="1571612"/>
            <a:ext cx="5786478" cy="783193"/>
          </a:xfrm>
          <a:prstGeom prst="flowChartAlternateProcess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lvl="0"/>
            <a:r>
              <a:rPr lang="ru-RU" sz="4000" b="1" i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Образное воображение</a:t>
            </a:r>
            <a:endParaRPr lang="ru-RU" sz="4000" b="1" i="1" dirty="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4071942"/>
            <a:ext cx="3643338" cy="1328023"/>
          </a:xfrm>
          <a:prstGeom prst="flowChartAlternateProcess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 Образы </a:t>
            </a:r>
          </a:p>
          <a:p>
            <a:pPr algn="ctr"/>
            <a:r>
              <a:rPr lang="ru-RU" sz="2400" i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воссоздающего воображения</a:t>
            </a:r>
            <a:endParaRPr lang="ru-RU" sz="2400" i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4071942"/>
            <a:ext cx="3643338" cy="1328023"/>
          </a:xfrm>
          <a:prstGeom prst="flowChartAlternateProcess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 Образы </a:t>
            </a:r>
          </a:p>
          <a:p>
            <a:pPr algn="ctr"/>
            <a:r>
              <a:rPr lang="ru-RU" sz="2400" i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творческого воображения</a:t>
            </a:r>
            <a:endParaRPr lang="ru-RU" sz="2400" i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455157">
            <a:off x="3432491" y="2698965"/>
            <a:ext cx="665063" cy="1203437"/>
          </a:xfrm>
          <a:prstGeom prst="downArrow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0681268">
            <a:off x="4847858" y="2767281"/>
            <a:ext cx="600039" cy="1170488"/>
          </a:xfrm>
          <a:prstGeom prst="downArrow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7-конечная звезда 8"/>
          <p:cNvSpPr/>
          <p:nvPr/>
        </p:nvSpPr>
        <p:spPr>
          <a:xfrm>
            <a:off x="7643834" y="4786322"/>
            <a:ext cx="1071570" cy="928670"/>
          </a:xfrm>
          <a:prstGeom prst="star7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357290" y="1785926"/>
          <a:ext cx="6215106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1571604" y="4286256"/>
            <a:ext cx="5857916" cy="1643074"/>
            <a:chOff x="2541630" y="0"/>
            <a:chExt cx="2173277" cy="321471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541630" y="0"/>
              <a:ext cx="2173277" cy="321471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621140" y="0"/>
              <a:ext cx="2045971" cy="3087403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i="1" kern="1200" dirty="0" smtClean="0">
                  <a:ln w="11430">
                    <a:solidFill>
                      <a:srgbClr val="F7710D"/>
                    </a:solidFill>
                  </a:ln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на развитие внимательности.</a:t>
              </a:r>
              <a:endParaRPr lang="ru-RU" sz="3600" b="1" i="1" kern="1200" dirty="0">
                <a:ln w="11430">
                  <a:solidFill>
                    <a:srgbClr val="F7710D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1214422"/>
            <a:ext cx="4357718" cy="15716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Второе</a:t>
            </a:r>
          </a:p>
          <a:p>
            <a:pPr lvl="0"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упражнение: 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1968" y="1214422"/>
            <a:ext cx="4572032" cy="15716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i="1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24F21A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Дорисовывание</a:t>
            </a:r>
            <a:r>
              <a:rPr lang="ru-RU" sz="28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24F21A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картинок по шаблонам или по точкам.</a:t>
            </a:r>
            <a:endParaRPr lang="ru-RU" sz="2800" i="1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24F21A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Пример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714752"/>
            <a:ext cx="2500330" cy="2243539"/>
          </a:xfrm>
          <a:prstGeom prst="rect">
            <a:avLst/>
          </a:prstGeom>
          <a:ln w="1270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5D3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85786" y="4357694"/>
            <a:ext cx="3643338" cy="1714512"/>
          </a:xfrm>
          <a:prstGeom prst="round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  <a:scene3d>
            <a:camera prst="perspectiveRight"/>
            <a:lightRig rig="glow" dir="tl">
              <a:rot lat="0" lon="0" rev="900000"/>
            </a:lightRig>
          </a:scene3d>
          <a:sp3d prstMaterial="powder">
            <a:bevelT w="25400" h="38100" prst="coolSlan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Третье упражнение:</a:t>
            </a:r>
            <a:endParaRPr lang="ru-RU" sz="32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429124" y="4357694"/>
            <a:ext cx="3571900" cy="1714512"/>
          </a:xfrm>
          <a:prstGeom prst="round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</a:effectLst>
          <a:scene3d>
            <a:camera prst="perspectiveLeft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рисование по памяти</a:t>
            </a:r>
            <a:endParaRPr lang="ru-RU" sz="3200" b="1" dirty="0">
              <a:ln w="1270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Пример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285860"/>
            <a:ext cx="2370698" cy="2357454"/>
          </a:xfrm>
          <a:prstGeom prst="rect">
            <a:avLst/>
          </a:prstGeom>
          <a:ln w="127000" cap="sq">
            <a:solidFill>
              <a:srgbClr val="00B0F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17999">
              <a:schemeClr val="bg1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2428860" y="1357298"/>
            <a:ext cx="3929090" cy="1857388"/>
          </a:xfrm>
          <a:prstGeom prst="flowChartAlternateProcess">
            <a:avLst/>
          </a:prstGeom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 prst="slop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Четвёртое упражнение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071670" y="3714752"/>
            <a:ext cx="4857784" cy="1928826"/>
          </a:xfrm>
          <a:prstGeom prst="flowChartAlternateProcess">
            <a:avLst/>
          </a:prstGeom>
          <a:gradFill flip="none" rotWithShape="1">
            <a:gsLst>
              <a:gs pos="0">
                <a:srgbClr val="24F21A"/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rgbClr val="24F21A"/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flat" dir="tl">
              <a:rot lat="0" lon="0" rev="6600000"/>
            </a:lightRig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словесное рисование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лнце 5"/>
          <p:cNvSpPr/>
          <p:nvPr/>
        </p:nvSpPr>
        <p:spPr>
          <a:xfrm>
            <a:off x="6286512" y="2571744"/>
            <a:ext cx="1785950" cy="1714512"/>
          </a:xfrm>
          <a:prstGeom prst="su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17999">
              <a:schemeClr val="bg1"/>
            </a:gs>
            <a:gs pos="36000">
              <a:srgbClr val="FAC77D"/>
            </a:gs>
            <a:gs pos="61000">
              <a:srgbClr val="FBA97D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57158" y="928670"/>
            <a:ext cx="3429024" cy="150019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Пятое упражнение: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57818" y="5000636"/>
            <a:ext cx="3571900" cy="164307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Изменение ракурса расположения фигуры в пространстве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Пример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00108"/>
            <a:ext cx="3314700" cy="2181225"/>
          </a:xfrm>
          <a:prstGeom prst="rect">
            <a:avLst/>
          </a:prstGeom>
          <a:ln w="127000" cap="sq">
            <a:solidFill>
              <a:srgbClr val="0070C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3075" name="Picture 3" descr="Пример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286124"/>
            <a:ext cx="3876675" cy="3057525"/>
          </a:xfrm>
          <a:prstGeom prst="rect">
            <a:avLst/>
          </a:prstGeom>
          <a:ln w="127000" cap="sq">
            <a:solidFill>
              <a:srgbClr val="0070C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5D37"/>
            </a:gs>
            <a:gs pos="17999">
              <a:schemeClr val="bg1"/>
            </a:gs>
            <a:gs pos="36000">
              <a:srgbClr val="FAC77D"/>
            </a:gs>
            <a:gs pos="61000">
              <a:srgbClr val="F9C123"/>
            </a:gs>
            <a:gs pos="82001">
              <a:schemeClr val="bg1"/>
            </a:gs>
            <a:gs pos="100000">
              <a:srgbClr val="FB887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1000100" y="857232"/>
            <a:ext cx="3571900" cy="1857388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Шестое упражнение:</a:t>
            </a:r>
          </a:p>
          <a:p>
            <a:pPr algn="ctr"/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ятиугольник 5"/>
          <p:cNvSpPr/>
          <p:nvPr/>
        </p:nvSpPr>
        <p:spPr>
          <a:xfrm rot="10800000">
            <a:off x="4572000" y="857232"/>
            <a:ext cx="3571900" cy="1857388"/>
          </a:xfrm>
          <a:prstGeom prst="homePlate">
            <a:avLst/>
          </a:prstGeom>
          <a:solidFill>
            <a:srgbClr val="FF9900"/>
          </a:solidFill>
          <a:ln>
            <a:solidFill>
              <a:srgbClr val="F77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square" rtlCol="0" anchor="ctr"/>
          <a:lstStyle/>
          <a:p>
            <a:pPr algn="ctr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1214422"/>
            <a:ext cx="3143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На развитие творческой фантазии учащихся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098" name="Picture 2" descr="Пример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357562"/>
            <a:ext cx="3533775" cy="3181350"/>
          </a:xfrm>
          <a:prstGeom prst="rect">
            <a:avLst/>
          </a:prstGeom>
          <a:ln w="127000" cap="sq">
            <a:solidFill>
              <a:srgbClr val="FF5D37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165</Words>
  <Application>Microsoft Office PowerPoint</Application>
  <PresentationFormat>Экран (4:3)</PresentationFormat>
  <Paragraphs>49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Windows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пространственного воображения на уроках изобразительного искусства»</dc:title>
  <dc:creator>RUS</dc:creator>
  <cp:lastModifiedBy>Кенни</cp:lastModifiedBy>
  <cp:revision>26</cp:revision>
  <dcterms:created xsi:type="dcterms:W3CDTF">2010-01-20T11:52:12Z</dcterms:created>
  <dcterms:modified xsi:type="dcterms:W3CDTF">2010-01-25T02:34:06Z</dcterms:modified>
</cp:coreProperties>
</file>